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Consolas" panose="020B0609020204030204" pitchFamily="49" charset="0"/>
      <p:regular r:id="rId57"/>
      <p:bold r:id="rId58"/>
      <p:italic r:id="rId59"/>
      <p:boldItalic r:id="rId60"/>
    </p:embeddedFont>
    <p:embeddedFont>
      <p:font typeface="Fredoka" panose="020B0604020202020204" charset="-79"/>
      <p:regular r:id="rId61"/>
      <p:bold r:id="rId62"/>
    </p:embeddedFont>
    <p:embeddedFont>
      <p:font typeface="Overpass" panose="020B0604020202020204" charset="0"/>
      <p:regular r:id="rId63"/>
      <p:bold r:id="rId64"/>
      <p:italic r:id="rId65"/>
      <p:boldItalic r:id="rId66"/>
    </p:embeddedFont>
    <p:embeddedFont>
      <p:font typeface="Roboto Mono" panose="00000009000000000000" pitchFamily="49"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3451CA-940C-4939-83AD-3E3804E33EAE}">
  <a:tblStyle styleId="{733451CA-940C-4939-83AD-3E3804E33EAE}"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1228" y="1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1d2a8047ba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g31d2a8047ba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1d2a8047ba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g31d2a8047ba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1d2a8047ba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g31d2a8047ba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jeshu2003/NAAN-MUDHALVAN-FOOD-ORDERING-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87"/>
        <p:cNvGrpSpPr/>
        <p:nvPr/>
      </p:nvGrpSpPr>
      <p:grpSpPr>
        <a:xfrm>
          <a:off x="0" y="0"/>
          <a:ext cx="0" cy="0"/>
          <a:chOff x="0" y="0"/>
          <a:chExt cx="0" cy="0"/>
        </a:xfrm>
      </p:grpSpPr>
      <p:sp>
        <p:nvSpPr>
          <p:cNvPr id="88" name="Google Shape;88;p13"/>
          <p:cNvSpPr/>
          <p:nvPr/>
        </p:nvSpPr>
        <p:spPr>
          <a:xfrm>
            <a:off x="514373" y="282252"/>
            <a:ext cx="2810273" cy="2035106"/>
          </a:xfrm>
          <a:custGeom>
            <a:avLst/>
            <a:gdLst/>
            <a:ahLst/>
            <a:cxnLst/>
            <a:rect l="l" t="t" r="r" b="b"/>
            <a:pathLst>
              <a:path w="2810273" h="2035106" extrusionOk="0">
                <a:moveTo>
                  <a:pt x="0" y="0"/>
                </a:moveTo>
                <a:lnTo>
                  <a:pt x="2810273" y="0"/>
                </a:lnTo>
                <a:lnTo>
                  <a:pt x="2810273" y="2035106"/>
                </a:lnTo>
                <a:lnTo>
                  <a:pt x="0" y="2035106"/>
                </a:lnTo>
                <a:lnTo>
                  <a:pt x="0" y="0"/>
                </a:lnTo>
                <a:close/>
              </a:path>
            </a:pathLst>
          </a:custGeom>
          <a:blipFill rotWithShape="1">
            <a:blip r:embed="rId3">
              <a:alphaModFix/>
            </a:blip>
            <a:stretch>
              <a:fillRect/>
            </a:stretch>
          </a:blipFill>
          <a:ln>
            <a:noFill/>
          </a:ln>
        </p:spPr>
      </p:sp>
      <p:sp>
        <p:nvSpPr>
          <p:cNvPr id="89" name="Google Shape;89;p13"/>
          <p:cNvSpPr/>
          <p:nvPr/>
        </p:nvSpPr>
        <p:spPr>
          <a:xfrm>
            <a:off x="15631489" y="282252"/>
            <a:ext cx="2035106" cy="2035106"/>
          </a:xfrm>
          <a:custGeom>
            <a:avLst/>
            <a:gdLst/>
            <a:ahLst/>
            <a:cxnLst/>
            <a:rect l="l" t="t" r="r" b="b"/>
            <a:pathLst>
              <a:path w="2035106" h="2035106" extrusionOk="0">
                <a:moveTo>
                  <a:pt x="0" y="0"/>
                </a:moveTo>
                <a:lnTo>
                  <a:pt x="2035106" y="0"/>
                </a:lnTo>
                <a:lnTo>
                  <a:pt x="2035106" y="2035106"/>
                </a:lnTo>
                <a:lnTo>
                  <a:pt x="0" y="2035106"/>
                </a:lnTo>
                <a:lnTo>
                  <a:pt x="0" y="0"/>
                </a:lnTo>
                <a:close/>
              </a:path>
            </a:pathLst>
          </a:custGeom>
          <a:blipFill rotWithShape="1">
            <a:blip r:embed="rId4">
              <a:alphaModFix/>
            </a:blip>
            <a:stretch>
              <a:fillRect/>
            </a:stretch>
          </a:blipFill>
          <a:ln>
            <a:noFill/>
          </a:ln>
        </p:spPr>
      </p:sp>
      <p:graphicFrame>
        <p:nvGraphicFramePr>
          <p:cNvPr id="90" name="Google Shape;90;p13"/>
          <p:cNvGraphicFramePr/>
          <p:nvPr/>
        </p:nvGraphicFramePr>
        <p:xfrm>
          <a:off x="2000050" y="6678551"/>
          <a:ext cx="14287900" cy="2331730"/>
        </p:xfrm>
        <a:graphic>
          <a:graphicData uri="http://schemas.openxmlformats.org/drawingml/2006/table">
            <a:tbl>
              <a:tblPr firstRow="1" bandRow="1">
                <a:noFill/>
                <a:tableStyleId>{733451CA-940C-4939-83AD-3E3804E33EAE}</a:tableStyleId>
              </a:tblPr>
              <a:tblGrid>
                <a:gridCol w="7752050">
                  <a:extLst>
                    <a:ext uri="{9D8B030D-6E8A-4147-A177-3AD203B41FA5}">
                      <a16:colId xmlns:a16="http://schemas.microsoft.com/office/drawing/2014/main" val="20000"/>
                    </a:ext>
                  </a:extLst>
                </a:gridCol>
                <a:gridCol w="65358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2100" u="none" strike="noStrike" cap="none">
                          <a:solidFill>
                            <a:srgbClr val="783F04"/>
                          </a:solidFill>
                          <a:latin typeface="Fredoka"/>
                          <a:ea typeface="Fredoka"/>
                          <a:cs typeface="Fredoka"/>
                          <a:sym typeface="Fredoka"/>
                        </a:rPr>
                        <a:t>TEAM LEADER:  BHARATH.M (310821104017)</a:t>
                      </a:r>
                      <a:endParaRPr sz="1700" u="none" strike="noStrike" cap="none">
                        <a:solidFill>
                          <a:srgbClr val="783F04"/>
                        </a:solidFill>
                        <a:latin typeface="Fredoka"/>
                        <a:ea typeface="Fredoka"/>
                        <a:cs typeface="Fredoka"/>
                        <a:sym typeface="Fredoka"/>
                      </a:endParaRPr>
                    </a:p>
                    <a:p>
                      <a:pPr marL="0" marR="0" lvl="0" indent="0" algn="l" rtl="0">
                        <a:lnSpc>
                          <a:spcPct val="100000"/>
                        </a:lnSpc>
                        <a:spcBef>
                          <a:spcPts val="0"/>
                        </a:spcBef>
                        <a:spcAft>
                          <a:spcPts val="0"/>
                        </a:spcAft>
                        <a:buClr>
                          <a:srgbClr val="000000"/>
                        </a:buClr>
                        <a:buSzPts val="1800"/>
                        <a:buFont typeface="Arial"/>
                        <a:buNone/>
                      </a:pPr>
                      <a:endParaRPr sz="2100" u="none" strike="noStrike" cap="none">
                        <a:solidFill>
                          <a:srgbClr val="783F04"/>
                        </a:solidFill>
                        <a:latin typeface="Fredoka"/>
                        <a:ea typeface="Fredoka"/>
                        <a:cs typeface="Fredoka"/>
                        <a:sym typeface="Fredoka"/>
                      </a:endParaRPr>
                    </a:p>
                    <a:p>
                      <a:pPr marL="0" marR="0" lvl="0" indent="0" algn="l" rtl="0">
                        <a:lnSpc>
                          <a:spcPct val="100000"/>
                        </a:lnSpc>
                        <a:spcBef>
                          <a:spcPts val="0"/>
                        </a:spcBef>
                        <a:spcAft>
                          <a:spcPts val="0"/>
                        </a:spcAft>
                        <a:buClr>
                          <a:srgbClr val="000000"/>
                        </a:buClr>
                        <a:buSzPts val="1800"/>
                        <a:buFont typeface="Arial"/>
                        <a:buNone/>
                      </a:pPr>
                      <a:r>
                        <a:rPr lang="en-US" sz="2100" u="none" strike="noStrike" cap="none">
                          <a:solidFill>
                            <a:srgbClr val="89551F"/>
                          </a:solidFill>
                          <a:latin typeface="Fredoka"/>
                          <a:ea typeface="Fredoka"/>
                          <a:cs typeface="Fredoka"/>
                          <a:sym typeface="Fredoka"/>
                        </a:rPr>
                        <a:t>TEAM MEMBER 1: KAARTHIKEY.G (310821104045)</a:t>
                      </a:r>
                      <a:endParaRPr sz="1700" u="none" strike="noStrike" cap="none">
                        <a:solidFill>
                          <a:srgbClr val="89551F"/>
                        </a:solidFill>
                        <a:latin typeface="Fredoka"/>
                        <a:ea typeface="Fredoka"/>
                        <a:cs typeface="Fredoka"/>
                        <a:sym typeface="Fredoka"/>
                      </a:endParaRPr>
                    </a:p>
                    <a:p>
                      <a:pPr marL="0" marR="0" lvl="0" indent="0" algn="l" rtl="0">
                        <a:lnSpc>
                          <a:spcPct val="100000"/>
                        </a:lnSpc>
                        <a:spcBef>
                          <a:spcPts val="0"/>
                        </a:spcBef>
                        <a:spcAft>
                          <a:spcPts val="0"/>
                        </a:spcAft>
                        <a:buClr>
                          <a:srgbClr val="000000"/>
                        </a:buClr>
                        <a:buSzPts val="1800"/>
                        <a:buFont typeface="Arial"/>
                        <a:buNone/>
                      </a:pPr>
                      <a:endParaRPr sz="2100" u="none" strike="noStrike" cap="none">
                        <a:solidFill>
                          <a:srgbClr val="783F04"/>
                        </a:solidFill>
                        <a:latin typeface="Fredoka"/>
                        <a:ea typeface="Fredoka"/>
                        <a:cs typeface="Fredoka"/>
                        <a:sym typeface="Fredoka"/>
                      </a:endParaRPr>
                    </a:p>
                    <a:p>
                      <a:pPr marL="0" marR="0" lvl="0" indent="0" algn="l" rtl="0">
                        <a:lnSpc>
                          <a:spcPct val="100000"/>
                        </a:lnSpc>
                        <a:spcBef>
                          <a:spcPts val="0"/>
                        </a:spcBef>
                        <a:spcAft>
                          <a:spcPts val="0"/>
                        </a:spcAft>
                        <a:buClr>
                          <a:srgbClr val="000000"/>
                        </a:buClr>
                        <a:buSzPts val="1800"/>
                        <a:buFont typeface="Arial"/>
                        <a:buNone/>
                      </a:pPr>
                      <a:r>
                        <a:rPr lang="en-US" sz="2100" u="none" strike="noStrike" cap="none">
                          <a:solidFill>
                            <a:srgbClr val="783F04"/>
                          </a:solidFill>
                          <a:latin typeface="Fredoka"/>
                          <a:ea typeface="Fredoka"/>
                          <a:cs typeface="Fredoka"/>
                          <a:sym typeface="Fredoka"/>
                        </a:rPr>
                        <a:t>TEAM MEMBER 2: KATHIRGAMAN.M (310821104047)</a:t>
                      </a:r>
                      <a:endParaRPr sz="1700" u="none" strike="noStrike" cap="none">
                        <a:solidFill>
                          <a:srgbClr val="783F04"/>
                        </a:solidFill>
                        <a:latin typeface="Fredoka"/>
                        <a:ea typeface="Fredoka"/>
                        <a:cs typeface="Fredoka"/>
                        <a:sym typeface="Fredoka"/>
                      </a:endParaRPr>
                    </a:p>
                    <a:p>
                      <a:pPr marL="0" marR="0" lvl="0" indent="0" algn="l" rtl="0">
                        <a:lnSpc>
                          <a:spcPct val="100000"/>
                        </a:lnSpc>
                        <a:spcBef>
                          <a:spcPts val="0"/>
                        </a:spcBef>
                        <a:spcAft>
                          <a:spcPts val="0"/>
                        </a:spcAft>
                        <a:buClr>
                          <a:srgbClr val="000000"/>
                        </a:buClr>
                        <a:buSzPts val="1800"/>
                        <a:buFont typeface="Arial"/>
                        <a:buNone/>
                      </a:pPr>
                      <a:endParaRPr sz="2100" u="none" strike="noStrike" cap="none">
                        <a:solidFill>
                          <a:srgbClr val="783F04"/>
                        </a:solidFill>
                        <a:latin typeface="Fredoka"/>
                        <a:ea typeface="Fredoka"/>
                        <a:cs typeface="Fredoka"/>
                        <a:sym typeface="Fredoka"/>
                      </a:endParaRPr>
                    </a:p>
                    <a:p>
                      <a:pPr marL="0" marR="0" lvl="0" indent="0" algn="l" rtl="0">
                        <a:lnSpc>
                          <a:spcPct val="100000"/>
                        </a:lnSpc>
                        <a:spcBef>
                          <a:spcPts val="0"/>
                        </a:spcBef>
                        <a:spcAft>
                          <a:spcPts val="0"/>
                        </a:spcAft>
                        <a:buClr>
                          <a:srgbClr val="000000"/>
                        </a:buClr>
                        <a:buSzPts val="1800"/>
                        <a:buFont typeface="Arial"/>
                        <a:buNone/>
                      </a:pPr>
                      <a:r>
                        <a:rPr lang="en-US" sz="2100" u="none" strike="noStrike" cap="none">
                          <a:solidFill>
                            <a:srgbClr val="783F04"/>
                          </a:solidFill>
                          <a:latin typeface="Fredoka"/>
                          <a:ea typeface="Fredoka"/>
                          <a:cs typeface="Fredoka"/>
                          <a:sym typeface="Fredoka"/>
                        </a:rPr>
                        <a:t>TEAM MEMBER 3: JESHU DENZIL DEVE.M (310821104040)</a:t>
                      </a:r>
                      <a:endParaRPr sz="2100" u="none" strike="noStrike" cap="none">
                        <a:solidFill>
                          <a:srgbClr val="783F04"/>
                        </a:solidFill>
                        <a:latin typeface="Fredoka"/>
                        <a:ea typeface="Fredoka"/>
                        <a:cs typeface="Fredoka"/>
                        <a:sym typeface="Fredoka"/>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1800"/>
                        <a:buFont typeface="Arial"/>
                        <a:buNone/>
                      </a:pPr>
                      <a:r>
                        <a:rPr lang="en-US" sz="2000" u="none" strike="noStrike" cap="none">
                          <a:solidFill>
                            <a:srgbClr val="783F04"/>
                          </a:solidFill>
                          <a:latin typeface="Fredoka"/>
                          <a:ea typeface="Fredoka"/>
                          <a:cs typeface="Fredoka"/>
                          <a:sym typeface="Fredoka"/>
                        </a:rPr>
                        <a:t>SUPERVISOR NAME: MRS.D.JEEVITHA  .M.E</a:t>
                      </a:r>
                      <a:endParaRPr sz="1600" u="none" strike="noStrike" cap="none">
                        <a:solidFill>
                          <a:srgbClr val="783F04"/>
                        </a:solidFill>
                        <a:latin typeface="Fredoka"/>
                        <a:ea typeface="Fredoka"/>
                        <a:cs typeface="Fredoka"/>
                        <a:sym typeface="Fredoka"/>
                      </a:endParaRPr>
                    </a:p>
                    <a:p>
                      <a:pPr marL="0" marR="0" lvl="0" indent="0" algn="l" rtl="0">
                        <a:lnSpc>
                          <a:spcPct val="100000"/>
                        </a:lnSpc>
                        <a:spcBef>
                          <a:spcPts val="0"/>
                        </a:spcBef>
                        <a:spcAft>
                          <a:spcPts val="0"/>
                        </a:spcAft>
                        <a:buClr>
                          <a:srgbClr val="000000"/>
                        </a:buClr>
                        <a:buSzPts val="1800"/>
                        <a:buFont typeface="Arial"/>
                        <a:buNone/>
                      </a:pPr>
                      <a:r>
                        <a:rPr lang="en-US" sz="2000" u="none" strike="noStrike" cap="none">
                          <a:solidFill>
                            <a:srgbClr val="783F04"/>
                          </a:solidFill>
                          <a:latin typeface="Fredoka"/>
                          <a:ea typeface="Fredoka"/>
                          <a:cs typeface="Fredoka"/>
                          <a:sym typeface="Fredoka"/>
                        </a:rPr>
                        <a:t>                                 ASSISTANT PROFESSOR /CSE</a:t>
                      </a:r>
                      <a:endParaRPr sz="1600" u="none" strike="noStrike" cap="none">
                        <a:solidFill>
                          <a:srgbClr val="783F04"/>
                        </a:solidFill>
                        <a:latin typeface="Fredoka"/>
                        <a:ea typeface="Fredoka"/>
                        <a:cs typeface="Fredoka"/>
                        <a:sym typeface="Fredoka"/>
                      </a:endParaRPr>
                    </a:p>
                  </a:txBody>
                  <a:tcPr marL="91450" marR="91450" marT="45725" marB="45725"/>
                </a:tc>
                <a:extLst>
                  <a:ext uri="{0D108BD9-81ED-4DB2-BD59-A6C34878D82A}">
                    <a16:rowId xmlns:a16="http://schemas.microsoft.com/office/drawing/2014/main" val="10000"/>
                  </a:ext>
                </a:extLst>
              </a:tr>
            </a:tbl>
          </a:graphicData>
        </a:graphic>
      </p:graphicFrame>
      <p:sp>
        <p:nvSpPr>
          <p:cNvPr id="91" name="Google Shape;91;p13"/>
          <p:cNvSpPr txBox="1"/>
          <p:nvPr/>
        </p:nvSpPr>
        <p:spPr>
          <a:xfrm>
            <a:off x="5645286" y="2297177"/>
            <a:ext cx="6997428" cy="8156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300" b="1" i="0" u="none" strike="noStrike" cap="none">
                <a:solidFill>
                  <a:srgbClr val="89551F"/>
                </a:solidFill>
                <a:latin typeface="Fredoka"/>
                <a:ea typeface="Fredoka"/>
                <a:cs typeface="Fredoka"/>
                <a:sym typeface="Fredoka"/>
              </a:rPr>
              <a:t>JEPPIAAR ENGINEERING COLLEGE</a:t>
            </a:r>
            <a:endParaRPr sz="3300" b="1" i="0" u="none" strike="noStrike" cap="none">
              <a:solidFill>
                <a:srgbClr val="89551F"/>
              </a:solidFill>
              <a:latin typeface="Fredoka"/>
              <a:ea typeface="Fredoka"/>
              <a:cs typeface="Fredoka"/>
              <a:sym typeface="Fredoka"/>
            </a:endParaRPr>
          </a:p>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92" name="Google Shape;92;p13"/>
          <p:cNvSpPr txBox="1"/>
          <p:nvPr/>
        </p:nvSpPr>
        <p:spPr>
          <a:xfrm>
            <a:off x="4572000" y="4885577"/>
            <a:ext cx="9144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89551F"/>
                </a:solidFill>
                <a:latin typeface="Fredoka"/>
                <a:ea typeface="Fredoka"/>
                <a:cs typeface="Fredoka"/>
                <a:sym typeface="Fredoka"/>
              </a:rPr>
              <a:t>SB FOOD ORDERING APP</a:t>
            </a:r>
            <a:endParaRPr sz="4000" b="1" i="0" u="none" strike="noStrike" cap="none">
              <a:solidFill>
                <a:srgbClr val="89551F"/>
              </a:solidFill>
              <a:latin typeface="Fredoka"/>
              <a:ea typeface="Fredoka"/>
              <a:cs typeface="Fredoka"/>
              <a:sym typeface="Fredoka"/>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184"/>
        <p:cNvGrpSpPr/>
        <p:nvPr/>
      </p:nvGrpSpPr>
      <p:grpSpPr>
        <a:xfrm>
          <a:off x="0" y="0"/>
          <a:ext cx="0" cy="0"/>
          <a:chOff x="0" y="0"/>
          <a:chExt cx="0" cy="0"/>
        </a:xfrm>
      </p:grpSpPr>
      <p:sp>
        <p:nvSpPr>
          <p:cNvPr id="185" name="Google Shape;185;p22"/>
          <p:cNvSpPr txBox="1"/>
          <p:nvPr/>
        </p:nvSpPr>
        <p:spPr>
          <a:xfrm>
            <a:off x="-457200" y="45720"/>
            <a:ext cx="6436125" cy="22057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7200"/>
              <a:buFont typeface="Arial"/>
              <a:buNone/>
            </a:pPr>
            <a:r>
              <a:rPr lang="en-US" sz="7200" b="0" i="0" u="none" strike="noStrike" cap="none">
                <a:solidFill>
                  <a:srgbClr val="000000"/>
                </a:solidFill>
                <a:latin typeface="Overpass"/>
                <a:ea typeface="Overpass"/>
                <a:cs typeface="Overpass"/>
                <a:sym typeface="Overpass"/>
              </a:rPr>
              <a:t>Setup Instructions</a:t>
            </a:r>
            <a:endParaRPr sz="1400" b="0" i="0" u="none" strike="noStrike" cap="none">
              <a:solidFill>
                <a:srgbClr val="000000"/>
              </a:solidFill>
              <a:latin typeface="Arial"/>
              <a:ea typeface="Arial"/>
              <a:cs typeface="Arial"/>
              <a:sym typeface="Arial"/>
            </a:endParaRPr>
          </a:p>
        </p:txBody>
      </p:sp>
      <p:pic>
        <p:nvPicPr>
          <p:cNvPr id="186" name="Google Shape;186;p22"/>
          <p:cNvPicPr preferRelativeResize="0"/>
          <p:nvPr/>
        </p:nvPicPr>
        <p:blipFill rotWithShape="1">
          <a:blip r:embed="rId3">
            <a:alphaModFix/>
          </a:blip>
          <a:srcRect/>
          <a:stretch/>
        </p:blipFill>
        <p:spPr>
          <a:xfrm>
            <a:off x="152400" y="2251452"/>
            <a:ext cx="4648200" cy="4648200"/>
          </a:xfrm>
          <a:prstGeom prst="rect">
            <a:avLst/>
          </a:prstGeom>
          <a:noFill/>
          <a:ln>
            <a:noFill/>
          </a:ln>
        </p:spPr>
      </p:pic>
      <p:sp>
        <p:nvSpPr>
          <p:cNvPr id="187" name="Google Shape;187;p22"/>
          <p:cNvSpPr txBox="1"/>
          <p:nvPr/>
        </p:nvSpPr>
        <p:spPr>
          <a:xfrm>
            <a:off x="5410200" y="495300"/>
            <a:ext cx="12877800" cy="901785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000"/>
              <a:buFont typeface="Arial"/>
              <a:buAutoNum type="romanUcPeriod"/>
            </a:pPr>
            <a:r>
              <a:rPr lang="en-US" sz="2000" b="1" i="0" u="none" strike="noStrike" cap="none">
                <a:solidFill>
                  <a:schemeClr val="dk1"/>
                </a:solidFill>
                <a:latin typeface="Overpass"/>
                <a:ea typeface="Overpass"/>
                <a:cs typeface="Overpass"/>
                <a:sym typeface="Overpass"/>
              </a:rPr>
              <a:t>Development Environment: </a:t>
            </a:r>
            <a:r>
              <a:rPr lang="en-US" sz="2000" b="0" i="0" u="none" strike="noStrike" cap="none">
                <a:solidFill>
                  <a:schemeClr val="dk1"/>
                </a:solidFill>
                <a:latin typeface="Overpass"/>
                <a:ea typeface="Overpass"/>
                <a:cs typeface="Overpass"/>
                <a:sym typeface="Overpass"/>
              </a:rPr>
              <a:t>Choose a code editor or Integrated Development Environment (IDE) that suits your preferences, such as Visual Studio Code, Sublime Text, or WebStorm.</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AutoNum type="romanUcPeriod"/>
            </a:pPr>
            <a:r>
              <a:rPr lang="en-US" sz="2000" b="1" i="0" u="none" strike="noStrike" cap="none">
                <a:solidFill>
                  <a:schemeClr val="dk1"/>
                </a:solidFill>
                <a:latin typeface="Overpass"/>
                <a:ea typeface="Overpass"/>
                <a:cs typeface="Overpass"/>
                <a:sym typeface="Overpass"/>
              </a:rPr>
              <a:t>To Connect the Database with Node JS go through the below provided link:</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Link: https://www.section.io/engineeringeducation/nodejs mongoosejs-mongodb/ </a:t>
            </a:r>
            <a:endParaRPr sz="2000" b="1"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Overpass"/>
              <a:ea typeface="Overpass"/>
              <a:cs typeface="Overpass"/>
              <a:sym typeface="Overpass"/>
            </a:endParaRPr>
          </a:p>
          <a:p>
            <a:pPr marL="400050" marR="0" lvl="0" indent="-400050" algn="l" rtl="0">
              <a:lnSpc>
                <a:spcPct val="100000"/>
              </a:lnSpc>
              <a:spcBef>
                <a:spcPts val="0"/>
              </a:spcBef>
              <a:spcAft>
                <a:spcPts val="0"/>
              </a:spcAft>
              <a:buClr>
                <a:schemeClr val="dk1"/>
              </a:buClr>
              <a:buSzPts val="2000"/>
              <a:buFont typeface="Calibri"/>
              <a:buAutoNum type="romanUcPeriod" startAt="3"/>
            </a:pPr>
            <a:r>
              <a:rPr lang="en-US" sz="2000" b="1" i="0" u="none" strike="noStrike" cap="none">
                <a:solidFill>
                  <a:schemeClr val="dk1"/>
                </a:solidFill>
                <a:latin typeface="Overpass"/>
                <a:ea typeface="Overpass"/>
                <a:cs typeface="Overpass"/>
                <a:sym typeface="Overpass"/>
              </a:rPr>
              <a:t>To run the existing SB Foods App project downloaded from GitHub: </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Follow below steps: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Calibri"/>
              <a:buAutoNum type="arabicPeriod"/>
            </a:pPr>
            <a:r>
              <a:rPr lang="en-US" sz="2000" b="1" i="0" u="none" strike="noStrike" cap="none">
                <a:solidFill>
                  <a:schemeClr val="dk1"/>
                </a:solidFill>
                <a:latin typeface="Overpass"/>
                <a:ea typeface="Overpass"/>
                <a:cs typeface="Overpass"/>
                <a:sym typeface="Overpass"/>
              </a:rPr>
              <a:t>Clone the repository: </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 Open your terminal or command prompt.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 Navigate to the directory where you want to store the ecommerce app.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 Execute the following command to clone the repository: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verpass"/>
                <a:ea typeface="Overpass"/>
                <a:cs typeface="Overpass"/>
                <a:sym typeface="Overpass"/>
              </a:rPr>
              <a:t>2.Git clone: </a:t>
            </a:r>
            <a:r>
              <a:rPr lang="en-US" sz="2000" b="1" i="0" u="sng" strike="noStrike" cap="none">
                <a:solidFill>
                  <a:schemeClr val="hlink"/>
                </a:solidFill>
                <a:latin typeface="Overpass"/>
                <a:ea typeface="Overpass"/>
                <a:cs typeface="Overpass"/>
                <a:sym typeface="Overpass"/>
                <a:hlinkClick r:id="rId4"/>
              </a:rPr>
              <a:t>https://github.com/jeshu2003/NAANMUDHALVANFOODORDERINGAPP</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verpass"/>
                <a:ea typeface="Overpass"/>
                <a:cs typeface="Overpass"/>
                <a:sym typeface="Overpass"/>
              </a:rPr>
              <a:t>3. Install Dependencies: </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 Navigate into the cloned repository directory: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verpass"/>
                <a:ea typeface="Overpass"/>
                <a:cs typeface="Overpass"/>
                <a:sym typeface="Overpass"/>
              </a:rPr>
              <a:t>“cd NAANMUDHALVANFOODORDERINGAPP”</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 Install the required dependencies by running the following command: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verpass"/>
                <a:ea typeface="Overpass"/>
                <a:cs typeface="Overpass"/>
                <a:sym typeface="Overpass"/>
              </a:rPr>
              <a:t>“npm install” </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verpass"/>
                <a:ea typeface="Overpass"/>
                <a:cs typeface="Overpass"/>
                <a:sym typeface="Overpass"/>
              </a:rPr>
              <a:t>4. Start the Development Server: </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 To start the development server, execute the following command: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verpass"/>
                <a:ea typeface="Overpass"/>
                <a:cs typeface="Overpass"/>
                <a:sym typeface="Overpass"/>
              </a:rPr>
              <a:t>“npm run dev” or “npm run start” </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 The ecommerce app will be accessible at http://localhost:3000 by default. You can change the port configuration in the .env file if needed.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verpass"/>
                <a:ea typeface="Overpass"/>
                <a:cs typeface="Overpass"/>
                <a:sym typeface="Overpass"/>
              </a:rPr>
              <a:t>5. Access the App: </a:t>
            </a:r>
            <a:endParaRPr sz="20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 Open your web browser and navigate to http://localhost:3000.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verpass"/>
                <a:ea typeface="Overpass"/>
                <a:cs typeface="Overpass"/>
                <a:sym typeface="Overpass"/>
              </a:rPr>
              <a:t>• You should see the flight booking app's homepage, indicating that the installation and setup were successful</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500"/>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4003575" y="115500"/>
            <a:ext cx="93630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Calibri"/>
                <a:ea typeface="Calibri"/>
                <a:cs typeface="Calibri"/>
                <a:sym typeface="Calibri"/>
              </a:rPr>
              <a:t>FRONT-END AND OVERALL PROJECT FLOW</a:t>
            </a:r>
            <a:endParaRPr sz="3200" b="1" i="0" u="none" strike="noStrike" cap="none">
              <a:solidFill>
                <a:schemeClr val="lt1"/>
              </a:solidFill>
              <a:latin typeface="Calibri"/>
              <a:ea typeface="Calibri"/>
              <a:cs typeface="Calibri"/>
              <a:sym typeface="Calibri"/>
            </a:endParaRPr>
          </a:p>
        </p:txBody>
      </p:sp>
      <p:pic>
        <p:nvPicPr>
          <p:cNvPr id="193" name="Google Shape;193;p23"/>
          <p:cNvPicPr preferRelativeResize="0"/>
          <p:nvPr/>
        </p:nvPicPr>
        <p:blipFill rotWithShape="1">
          <a:blip r:embed="rId3">
            <a:alphaModFix/>
          </a:blip>
          <a:srcRect/>
          <a:stretch/>
        </p:blipFill>
        <p:spPr>
          <a:xfrm>
            <a:off x="622925" y="945000"/>
            <a:ext cx="16337069" cy="9189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197"/>
        <p:cNvGrpSpPr/>
        <p:nvPr/>
      </p:nvGrpSpPr>
      <p:grpSpPr>
        <a:xfrm>
          <a:off x="0" y="0"/>
          <a:ext cx="0" cy="0"/>
          <a:chOff x="0" y="0"/>
          <a:chExt cx="0" cy="0"/>
        </a:xfrm>
      </p:grpSpPr>
      <p:pic>
        <p:nvPicPr>
          <p:cNvPr id="198" name="Google Shape;198;p24"/>
          <p:cNvPicPr preferRelativeResize="0"/>
          <p:nvPr/>
        </p:nvPicPr>
        <p:blipFill rotWithShape="1">
          <a:blip r:embed="rId3">
            <a:alphaModFix/>
          </a:blip>
          <a:srcRect/>
          <a:stretch/>
        </p:blipFill>
        <p:spPr>
          <a:xfrm>
            <a:off x="237950" y="2610738"/>
            <a:ext cx="9005376" cy="5065524"/>
          </a:xfrm>
          <a:prstGeom prst="rect">
            <a:avLst/>
          </a:prstGeom>
          <a:noFill/>
          <a:ln>
            <a:noFill/>
          </a:ln>
        </p:spPr>
      </p:pic>
      <p:pic>
        <p:nvPicPr>
          <p:cNvPr id="199" name="Google Shape;199;p24"/>
          <p:cNvPicPr preferRelativeResize="0"/>
          <p:nvPr/>
        </p:nvPicPr>
        <p:blipFill rotWithShape="1">
          <a:blip r:embed="rId4">
            <a:alphaModFix/>
          </a:blip>
          <a:srcRect/>
          <a:stretch/>
        </p:blipFill>
        <p:spPr>
          <a:xfrm>
            <a:off x="9417101" y="2715483"/>
            <a:ext cx="8632949" cy="48560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03"/>
        <p:cNvGrpSpPr/>
        <p:nvPr/>
      </p:nvGrpSpPr>
      <p:grpSpPr>
        <a:xfrm>
          <a:off x="0" y="0"/>
          <a:ext cx="0" cy="0"/>
          <a:chOff x="0" y="0"/>
          <a:chExt cx="0" cy="0"/>
        </a:xfrm>
      </p:grpSpPr>
      <p:pic>
        <p:nvPicPr>
          <p:cNvPr id="204" name="Google Shape;204;p25"/>
          <p:cNvPicPr preferRelativeResize="0"/>
          <p:nvPr/>
        </p:nvPicPr>
        <p:blipFill rotWithShape="1">
          <a:blip r:embed="rId3">
            <a:alphaModFix/>
          </a:blip>
          <a:srcRect/>
          <a:stretch/>
        </p:blipFill>
        <p:spPr>
          <a:xfrm>
            <a:off x="293062" y="2636987"/>
            <a:ext cx="8912026" cy="5013025"/>
          </a:xfrm>
          <a:prstGeom prst="rect">
            <a:avLst/>
          </a:prstGeom>
          <a:noFill/>
          <a:ln>
            <a:noFill/>
          </a:ln>
        </p:spPr>
      </p:pic>
      <p:pic>
        <p:nvPicPr>
          <p:cNvPr id="205" name="Google Shape;205;p25"/>
          <p:cNvPicPr preferRelativeResize="0"/>
          <p:nvPr/>
        </p:nvPicPr>
        <p:blipFill rotWithShape="1">
          <a:blip r:embed="rId4">
            <a:alphaModFix/>
          </a:blip>
          <a:srcRect/>
          <a:stretch/>
        </p:blipFill>
        <p:spPr>
          <a:xfrm>
            <a:off x="9281287" y="2690962"/>
            <a:ext cx="8713651" cy="49014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09"/>
        <p:cNvGrpSpPr/>
        <p:nvPr/>
      </p:nvGrpSpPr>
      <p:grpSpPr>
        <a:xfrm>
          <a:off x="0" y="0"/>
          <a:ext cx="0" cy="0"/>
          <a:chOff x="0" y="0"/>
          <a:chExt cx="0" cy="0"/>
        </a:xfrm>
      </p:grpSpPr>
      <p:pic>
        <p:nvPicPr>
          <p:cNvPr id="210" name="Google Shape;210;p26"/>
          <p:cNvPicPr preferRelativeResize="0"/>
          <p:nvPr/>
        </p:nvPicPr>
        <p:blipFill rotWithShape="1">
          <a:blip r:embed="rId3">
            <a:alphaModFix/>
          </a:blip>
          <a:srcRect/>
          <a:stretch/>
        </p:blipFill>
        <p:spPr>
          <a:xfrm>
            <a:off x="185838" y="2558125"/>
            <a:ext cx="9197851" cy="5173799"/>
          </a:xfrm>
          <a:prstGeom prst="rect">
            <a:avLst/>
          </a:prstGeom>
          <a:noFill/>
          <a:ln>
            <a:noFill/>
          </a:ln>
        </p:spPr>
      </p:pic>
      <p:pic>
        <p:nvPicPr>
          <p:cNvPr id="211" name="Google Shape;211;p26"/>
          <p:cNvPicPr preferRelativeResize="0"/>
          <p:nvPr/>
        </p:nvPicPr>
        <p:blipFill rotWithShape="1">
          <a:blip r:embed="rId4">
            <a:alphaModFix/>
          </a:blip>
          <a:srcRect/>
          <a:stretch/>
        </p:blipFill>
        <p:spPr>
          <a:xfrm>
            <a:off x="9533389" y="2555075"/>
            <a:ext cx="8568773" cy="48199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15"/>
        <p:cNvGrpSpPr/>
        <p:nvPr/>
      </p:nvGrpSpPr>
      <p:grpSpPr>
        <a:xfrm>
          <a:off x="0" y="0"/>
          <a:ext cx="0" cy="0"/>
          <a:chOff x="0" y="0"/>
          <a:chExt cx="0" cy="0"/>
        </a:xfrm>
      </p:grpSpPr>
      <p:pic>
        <p:nvPicPr>
          <p:cNvPr id="216" name="Google Shape;216;p27"/>
          <p:cNvPicPr preferRelativeResize="0"/>
          <p:nvPr/>
        </p:nvPicPr>
        <p:blipFill rotWithShape="1">
          <a:blip r:embed="rId3">
            <a:alphaModFix/>
          </a:blip>
          <a:srcRect/>
          <a:stretch/>
        </p:blipFill>
        <p:spPr>
          <a:xfrm>
            <a:off x="187800" y="2602850"/>
            <a:ext cx="9326174" cy="5097049"/>
          </a:xfrm>
          <a:prstGeom prst="rect">
            <a:avLst/>
          </a:prstGeom>
          <a:noFill/>
          <a:ln>
            <a:noFill/>
          </a:ln>
        </p:spPr>
      </p:pic>
      <p:pic>
        <p:nvPicPr>
          <p:cNvPr id="217" name="Google Shape;217;p27"/>
          <p:cNvPicPr preferRelativeResize="0"/>
          <p:nvPr/>
        </p:nvPicPr>
        <p:blipFill rotWithShape="1">
          <a:blip r:embed="rId4">
            <a:alphaModFix/>
          </a:blip>
          <a:srcRect/>
          <a:stretch/>
        </p:blipFill>
        <p:spPr>
          <a:xfrm>
            <a:off x="9681125" y="2587100"/>
            <a:ext cx="8419075" cy="5097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21"/>
        <p:cNvGrpSpPr/>
        <p:nvPr/>
      </p:nvGrpSpPr>
      <p:grpSpPr>
        <a:xfrm>
          <a:off x="0" y="0"/>
          <a:ext cx="0" cy="0"/>
          <a:chOff x="0" y="0"/>
          <a:chExt cx="0" cy="0"/>
        </a:xfrm>
      </p:grpSpPr>
      <p:pic>
        <p:nvPicPr>
          <p:cNvPr id="222" name="Google Shape;222;p28"/>
          <p:cNvPicPr preferRelativeResize="0"/>
          <p:nvPr/>
        </p:nvPicPr>
        <p:blipFill rotWithShape="1">
          <a:blip r:embed="rId3">
            <a:alphaModFix/>
          </a:blip>
          <a:srcRect/>
          <a:stretch/>
        </p:blipFill>
        <p:spPr>
          <a:xfrm>
            <a:off x="221238" y="2512924"/>
            <a:ext cx="9353150" cy="5261150"/>
          </a:xfrm>
          <a:prstGeom prst="rect">
            <a:avLst/>
          </a:prstGeom>
          <a:noFill/>
          <a:ln>
            <a:noFill/>
          </a:ln>
        </p:spPr>
      </p:pic>
      <p:pic>
        <p:nvPicPr>
          <p:cNvPr id="223" name="Google Shape;223;p28"/>
          <p:cNvPicPr preferRelativeResize="0"/>
          <p:nvPr/>
        </p:nvPicPr>
        <p:blipFill rotWithShape="1">
          <a:blip r:embed="rId4">
            <a:alphaModFix/>
          </a:blip>
          <a:srcRect/>
          <a:stretch/>
        </p:blipFill>
        <p:spPr>
          <a:xfrm>
            <a:off x="9714738" y="2512926"/>
            <a:ext cx="8352024" cy="5261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27"/>
        <p:cNvGrpSpPr/>
        <p:nvPr/>
      </p:nvGrpSpPr>
      <p:grpSpPr>
        <a:xfrm>
          <a:off x="0" y="0"/>
          <a:ext cx="0" cy="0"/>
          <a:chOff x="0" y="0"/>
          <a:chExt cx="0" cy="0"/>
        </a:xfrm>
      </p:grpSpPr>
      <p:pic>
        <p:nvPicPr>
          <p:cNvPr id="228" name="Google Shape;228;p29"/>
          <p:cNvPicPr preferRelativeResize="0"/>
          <p:nvPr/>
        </p:nvPicPr>
        <p:blipFill rotWithShape="1">
          <a:blip r:embed="rId3">
            <a:alphaModFix/>
          </a:blip>
          <a:srcRect/>
          <a:stretch/>
        </p:blipFill>
        <p:spPr>
          <a:xfrm>
            <a:off x="201200" y="2570562"/>
            <a:ext cx="8686752" cy="5100651"/>
          </a:xfrm>
          <a:prstGeom prst="rect">
            <a:avLst/>
          </a:prstGeom>
          <a:noFill/>
          <a:ln>
            <a:noFill/>
          </a:ln>
        </p:spPr>
      </p:pic>
      <p:pic>
        <p:nvPicPr>
          <p:cNvPr id="229" name="Google Shape;229;p29"/>
          <p:cNvPicPr preferRelativeResize="0"/>
          <p:nvPr/>
        </p:nvPicPr>
        <p:blipFill rotWithShape="1">
          <a:blip r:embed="rId4">
            <a:alphaModFix/>
          </a:blip>
          <a:srcRect/>
          <a:stretch/>
        </p:blipFill>
        <p:spPr>
          <a:xfrm>
            <a:off x="9018977" y="2539587"/>
            <a:ext cx="9067824" cy="5100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33"/>
        <p:cNvGrpSpPr/>
        <p:nvPr/>
      </p:nvGrpSpPr>
      <p:grpSpPr>
        <a:xfrm>
          <a:off x="0" y="0"/>
          <a:ext cx="0" cy="0"/>
          <a:chOff x="0" y="0"/>
          <a:chExt cx="0" cy="0"/>
        </a:xfrm>
      </p:grpSpPr>
      <p:pic>
        <p:nvPicPr>
          <p:cNvPr id="234" name="Google Shape;234;p30"/>
          <p:cNvPicPr preferRelativeResize="0"/>
          <p:nvPr/>
        </p:nvPicPr>
        <p:blipFill rotWithShape="1">
          <a:blip r:embed="rId3">
            <a:alphaModFix/>
          </a:blip>
          <a:srcRect/>
          <a:stretch/>
        </p:blipFill>
        <p:spPr>
          <a:xfrm>
            <a:off x="280700" y="2907400"/>
            <a:ext cx="9326198" cy="5246000"/>
          </a:xfrm>
          <a:prstGeom prst="rect">
            <a:avLst/>
          </a:prstGeom>
          <a:noFill/>
          <a:ln>
            <a:noFill/>
          </a:ln>
        </p:spPr>
      </p:pic>
      <p:pic>
        <p:nvPicPr>
          <p:cNvPr id="235" name="Google Shape;235;p30"/>
          <p:cNvPicPr preferRelativeResize="0"/>
          <p:nvPr/>
        </p:nvPicPr>
        <p:blipFill rotWithShape="1">
          <a:blip r:embed="rId4">
            <a:alphaModFix/>
          </a:blip>
          <a:srcRect/>
          <a:stretch/>
        </p:blipFill>
        <p:spPr>
          <a:xfrm>
            <a:off x="9842150" y="2907400"/>
            <a:ext cx="8202802" cy="5135651"/>
          </a:xfrm>
          <a:prstGeom prst="rect">
            <a:avLst/>
          </a:prstGeom>
          <a:noFill/>
          <a:ln>
            <a:noFill/>
          </a:ln>
        </p:spPr>
      </p:pic>
      <p:pic>
        <p:nvPicPr>
          <p:cNvPr id="236" name="Google Shape;236;p30"/>
          <p:cNvPicPr preferRelativeResize="0"/>
          <p:nvPr/>
        </p:nvPicPr>
        <p:blipFill rotWithShape="1">
          <a:blip r:embed="rId3">
            <a:alphaModFix/>
          </a:blip>
          <a:srcRect/>
          <a:stretch/>
        </p:blipFill>
        <p:spPr>
          <a:xfrm>
            <a:off x="261874" y="2520500"/>
            <a:ext cx="9326198" cy="5246000"/>
          </a:xfrm>
          <a:prstGeom prst="rect">
            <a:avLst/>
          </a:prstGeom>
          <a:noFill/>
          <a:ln>
            <a:noFill/>
          </a:ln>
        </p:spPr>
      </p:pic>
      <p:pic>
        <p:nvPicPr>
          <p:cNvPr id="237" name="Google Shape;237;p30"/>
          <p:cNvPicPr preferRelativeResize="0"/>
          <p:nvPr/>
        </p:nvPicPr>
        <p:blipFill rotWithShape="1">
          <a:blip r:embed="rId4">
            <a:alphaModFix/>
          </a:blip>
          <a:srcRect/>
          <a:stretch/>
        </p:blipFill>
        <p:spPr>
          <a:xfrm>
            <a:off x="9823324" y="2520500"/>
            <a:ext cx="8202802" cy="5135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41"/>
        <p:cNvGrpSpPr/>
        <p:nvPr/>
      </p:nvGrpSpPr>
      <p:grpSpPr>
        <a:xfrm>
          <a:off x="0" y="0"/>
          <a:ext cx="0" cy="0"/>
          <a:chOff x="0" y="0"/>
          <a:chExt cx="0" cy="0"/>
        </a:xfrm>
      </p:grpSpPr>
      <p:pic>
        <p:nvPicPr>
          <p:cNvPr id="242" name="Google Shape;242;p31"/>
          <p:cNvPicPr preferRelativeResize="0"/>
          <p:nvPr/>
        </p:nvPicPr>
        <p:blipFill rotWithShape="1">
          <a:blip r:embed="rId3">
            <a:alphaModFix/>
          </a:blip>
          <a:srcRect/>
          <a:stretch/>
        </p:blipFill>
        <p:spPr>
          <a:xfrm>
            <a:off x="184475" y="2604118"/>
            <a:ext cx="9028925" cy="5078776"/>
          </a:xfrm>
          <a:prstGeom prst="rect">
            <a:avLst/>
          </a:prstGeom>
          <a:noFill/>
          <a:ln>
            <a:noFill/>
          </a:ln>
        </p:spPr>
      </p:pic>
      <p:pic>
        <p:nvPicPr>
          <p:cNvPr id="243" name="Google Shape;243;p31"/>
          <p:cNvPicPr preferRelativeResize="0"/>
          <p:nvPr/>
        </p:nvPicPr>
        <p:blipFill rotWithShape="1">
          <a:blip r:embed="rId4">
            <a:alphaModFix/>
          </a:blip>
          <a:srcRect/>
          <a:stretch/>
        </p:blipFill>
        <p:spPr>
          <a:xfrm>
            <a:off x="9387200" y="2604100"/>
            <a:ext cx="8716325" cy="5078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96"/>
        <p:cNvGrpSpPr/>
        <p:nvPr/>
      </p:nvGrpSpPr>
      <p:grpSpPr>
        <a:xfrm>
          <a:off x="0" y="0"/>
          <a:ext cx="0" cy="0"/>
          <a:chOff x="0" y="0"/>
          <a:chExt cx="0" cy="0"/>
        </a:xfrm>
      </p:grpSpPr>
      <p:grpSp>
        <p:nvGrpSpPr>
          <p:cNvPr id="97" name="Google Shape;97;p14"/>
          <p:cNvGrpSpPr/>
          <p:nvPr/>
        </p:nvGrpSpPr>
        <p:grpSpPr>
          <a:xfrm>
            <a:off x="8559500" y="2830175"/>
            <a:ext cx="7883360" cy="4708208"/>
            <a:chOff x="0" y="0"/>
            <a:chExt cx="10511147" cy="6277611"/>
          </a:xfrm>
        </p:grpSpPr>
        <p:sp>
          <p:nvSpPr>
            <p:cNvPr id="98" name="Google Shape;98;p14"/>
            <p:cNvSpPr txBox="1"/>
            <p:nvPr/>
          </p:nvSpPr>
          <p:spPr>
            <a:xfrm>
              <a:off x="0" y="2811276"/>
              <a:ext cx="9818735" cy="3466335"/>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599"/>
                <a:buFont typeface="Arial"/>
                <a:buNone/>
              </a:pPr>
              <a:endParaRPr sz="2599" b="0" i="0" u="none" strike="noStrike" cap="none">
                <a:solidFill>
                  <a:srgbClr val="000000"/>
                </a:solidFill>
                <a:latin typeface="Overpass"/>
                <a:ea typeface="Overpass"/>
                <a:cs typeface="Overpass"/>
                <a:sym typeface="Overpass"/>
              </a:endParaRPr>
            </a:p>
            <a:p>
              <a:pPr marL="0" marR="0" lvl="0" indent="0" algn="l" rtl="0">
                <a:lnSpc>
                  <a:spcPct val="130011"/>
                </a:lnSpc>
                <a:spcBef>
                  <a:spcPts val="0"/>
                </a:spcBef>
                <a:spcAft>
                  <a:spcPts val="0"/>
                </a:spcAft>
                <a:buClr>
                  <a:srgbClr val="000000"/>
                </a:buClr>
                <a:buSzPts val="2599"/>
                <a:buFont typeface="Arial"/>
                <a:buNone/>
              </a:pPr>
              <a:r>
                <a:rPr lang="en-US" sz="2599" b="0" i="0" u="none" strike="noStrike" cap="none">
                  <a:solidFill>
                    <a:srgbClr val="000000"/>
                  </a:solidFill>
                  <a:latin typeface="Overpass"/>
                  <a:ea typeface="Overpass"/>
                  <a:cs typeface="Overpass"/>
                  <a:sym typeface="Overpass"/>
                </a:rPr>
                <a:t>“SB FOOD ORDERING APP” is an app which is used to order our favorite food from our favorite restaurant from our home.</a:t>
              </a:r>
              <a:endParaRPr sz="1400" b="0" i="0" u="none" strike="noStrike" cap="none">
                <a:solidFill>
                  <a:srgbClr val="000000"/>
                </a:solidFill>
                <a:latin typeface="Arial"/>
                <a:ea typeface="Arial"/>
                <a:cs typeface="Arial"/>
                <a:sym typeface="Arial"/>
              </a:endParaRPr>
            </a:p>
            <a:p>
              <a:pPr marL="0" marR="0" lvl="0" indent="0" algn="l" rtl="0">
                <a:lnSpc>
                  <a:spcPct val="130011"/>
                </a:lnSpc>
                <a:spcBef>
                  <a:spcPts val="0"/>
                </a:spcBef>
                <a:spcAft>
                  <a:spcPts val="0"/>
                </a:spcAft>
                <a:buClr>
                  <a:srgbClr val="000000"/>
                </a:buClr>
                <a:buSzPts val="2599"/>
                <a:buFont typeface="Arial"/>
                <a:buNone/>
              </a:pPr>
              <a:endParaRPr sz="2599" b="0" i="0" u="none" strike="noStrike" cap="none">
                <a:solidFill>
                  <a:srgbClr val="000000"/>
                </a:solidFill>
                <a:latin typeface="Overpass"/>
                <a:ea typeface="Overpass"/>
                <a:cs typeface="Overpass"/>
                <a:sym typeface="Overpass"/>
              </a:endParaRPr>
            </a:p>
          </p:txBody>
        </p:sp>
        <p:sp>
          <p:nvSpPr>
            <p:cNvPr id="99" name="Google Shape;99;p14"/>
            <p:cNvSpPr txBox="1"/>
            <p:nvPr/>
          </p:nvSpPr>
          <p:spPr>
            <a:xfrm>
              <a:off x="0" y="0"/>
              <a:ext cx="10511147" cy="182033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9000"/>
                <a:buFont typeface="Arial"/>
                <a:buNone/>
              </a:pPr>
              <a:r>
                <a:rPr lang="en-US" sz="9000" b="0" i="0" u="none" strike="noStrike" cap="none">
                  <a:solidFill>
                    <a:srgbClr val="000000"/>
                  </a:solidFill>
                  <a:latin typeface="Fredoka"/>
                  <a:ea typeface="Fredoka"/>
                  <a:cs typeface="Fredoka"/>
                  <a:sym typeface="Fredoka"/>
                </a:rPr>
                <a:t>Introduction</a:t>
              </a:r>
              <a:endParaRPr sz="1400" b="0" i="0" u="none" strike="noStrike" cap="none">
                <a:solidFill>
                  <a:srgbClr val="000000"/>
                </a:solidFill>
                <a:latin typeface="Arial"/>
                <a:ea typeface="Arial"/>
                <a:cs typeface="Arial"/>
                <a:sym typeface="Arial"/>
              </a:endParaRPr>
            </a:p>
          </p:txBody>
        </p:sp>
      </p:grpSp>
      <p:pic>
        <p:nvPicPr>
          <p:cNvPr id="100" name="Google Shape;100;p14"/>
          <p:cNvPicPr preferRelativeResize="0"/>
          <p:nvPr/>
        </p:nvPicPr>
        <p:blipFill rotWithShape="1">
          <a:blip r:embed="rId3">
            <a:alphaModFix/>
          </a:blip>
          <a:srcRect/>
          <a:stretch/>
        </p:blipFill>
        <p:spPr>
          <a:xfrm>
            <a:off x="1676400" y="1414382"/>
            <a:ext cx="5858761" cy="7048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47"/>
        <p:cNvGrpSpPr/>
        <p:nvPr/>
      </p:nvGrpSpPr>
      <p:grpSpPr>
        <a:xfrm>
          <a:off x="0" y="0"/>
          <a:ext cx="0" cy="0"/>
          <a:chOff x="0" y="0"/>
          <a:chExt cx="0" cy="0"/>
        </a:xfrm>
      </p:grpSpPr>
      <p:pic>
        <p:nvPicPr>
          <p:cNvPr id="248" name="Google Shape;248;p32"/>
          <p:cNvPicPr preferRelativeResize="0"/>
          <p:nvPr/>
        </p:nvPicPr>
        <p:blipFill rotWithShape="1">
          <a:blip r:embed="rId3">
            <a:alphaModFix/>
          </a:blip>
          <a:srcRect/>
          <a:stretch/>
        </p:blipFill>
        <p:spPr>
          <a:xfrm>
            <a:off x="256650" y="2724675"/>
            <a:ext cx="8516626" cy="4790599"/>
          </a:xfrm>
          <a:prstGeom prst="rect">
            <a:avLst/>
          </a:prstGeom>
          <a:noFill/>
          <a:ln>
            <a:noFill/>
          </a:ln>
        </p:spPr>
      </p:pic>
      <p:pic>
        <p:nvPicPr>
          <p:cNvPr id="249" name="Google Shape;249;p32"/>
          <p:cNvPicPr preferRelativeResize="0"/>
          <p:nvPr/>
        </p:nvPicPr>
        <p:blipFill rotWithShape="1">
          <a:blip r:embed="rId4">
            <a:alphaModFix/>
          </a:blip>
          <a:srcRect/>
          <a:stretch/>
        </p:blipFill>
        <p:spPr>
          <a:xfrm>
            <a:off x="8947076" y="2529688"/>
            <a:ext cx="9209923" cy="51805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53"/>
        <p:cNvGrpSpPr/>
        <p:nvPr/>
      </p:nvGrpSpPr>
      <p:grpSpPr>
        <a:xfrm>
          <a:off x="0" y="0"/>
          <a:ext cx="0" cy="0"/>
          <a:chOff x="0" y="0"/>
          <a:chExt cx="0" cy="0"/>
        </a:xfrm>
      </p:grpSpPr>
      <p:pic>
        <p:nvPicPr>
          <p:cNvPr id="254" name="Google Shape;254;p33"/>
          <p:cNvPicPr preferRelativeResize="0"/>
          <p:nvPr/>
        </p:nvPicPr>
        <p:blipFill rotWithShape="1">
          <a:blip r:embed="rId3">
            <a:alphaModFix/>
          </a:blip>
          <a:srcRect/>
          <a:stretch/>
        </p:blipFill>
        <p:spPr>
          <a:xfrm>
            <a:off x="216525" y="2736150"/>
            <a:ext cx="9143050" cy="5142976"/>
          </a:xfrm>
          <a:prstGeom prst="rect">
            <a:avLst/>
          </a:prstGeom>
          <a:noFill/>
          <a:ln>
            <a:noFill/>
          </a:ln>
        </p:spPr>
      </p:pic>
      <p:pic>
        <p:nvPicPr>
          <p:cNvPr id="255" name="Google Shape;255;p33"/>
          <p:cNvPicPr preferRelativeResize="0"/>
          <p:nvPr/>
        </p:nvPicPr>
        <p:blipFill rotWithShape="1">
          <a:blip r:embed="rId4">
            <a:alphaModFix/>
          </a:blip>
          <a:srcRect/>
          <a:stretch/>
        </p:blipFill>
        <p:spPr>
          <a:xfrm>
            <a:off x="9499950" y="2736150"/>
            <a:ext cx="8559451" cy="5142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83F04"/>
        </a:solidFill>
        <a:effectLst/>
      </p:bgPr>
    </p:bg>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3">
            <a:alphaModFix/>
          </a:blip>
          <a:srcRect/>
          <a:stretch/>
        </p:blipFill>
        <p:spPr>
          <a:xfrm>
            <a:off x="228600" y="152400"/>
            <a:ext cx="17746133" cy="9982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264"/>
        <p:cNvGrpSpPr/>
        <p:nvPr/>
      </p:nvGrpSpPr>
      <p:grpSpPr>
        <a:xfrm>
          <a:off x="0" y="0"/>
          <a:ext cx="0" cy="0"/>
          <a:chOff x="0" y="0"/>
          <a:chExt cx="0" cy="0"/>
        </a:xfrm>
      </p:grpSpPr>
      <p:sp>
        <p:nvSpPr>
          <p:cNvPr id="265" name="Google Shape;265;p35"/>
          <p:cNvSpPr txBox="1"/>
          <p:nvPr/>
        </p:nvSpPr>
        <p:spPr>
          <a:xfrm>
            <a:off x="5426475" y="309716"/>
            <a:ext cx="7662675"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500"/>
              <a:buFont typeface="Arial"/>
              <a:buNone/>
            </a:pPr>
            <a:r>
              <a:rPr lang="en-US" sz="5500" b="0" i="0" u="none" strike="noStrike" cap="none">
                <a:solidFill>
                  <a:srgbClr val="000000"/>
                </a:solidFill>
                <a:latin typeface="Overpass"/>
                <a:ea typeface="Overpass"/>
                <a:cs typeface="Overpass"/>
                <a:sym typeface="Overpass"/>
              </a:rPr>
              <a:t>Server Folder Structure</a:t>
            </a:r>
            <a:endParaRPr sz="5500" b="0" i="0" u="none" strike="noStrike" cap="none">
              <a:solidFill>
                <a:srgbClr val="000000"/>
              </a:solidFill>
              <a:latin typeface="Overpass"/>
              <a:ea typeface="Overpass"/>
              <a:cs typeface="Overpass"/>
              <a:sym typeface="Overpass"/>
            </a:endParaRPr>
          </a:p>
        </p:txBody>
      </p:sp>
      <p:pic>
        <p:nvPicPr>
          <p:cNvPr id="266" name="Google Shape;266;p35"/>
          <p:cNvPicPr preferRelativeResize="0"/>
          <p:nvPr/>
        </p:nvPicPr>
        <p:blipFill rotWithShape="1">
          <a:blip r:embed="rId3">
            <a:alphaModFix/>
          </a:blip>
          <a:srcRect/>
          <a:stretch/>
        </p:blipFill>
        <p:spPr>
          <a:xfrm>
            <a:off x="6400800" y="1248435"/>
            <a:ext cx="5589639" cy="85444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500"/>
                                        <p:tgtEl>
                                          <p:spTgt spid="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270"/>
        <p:cNvGrpSpPr/>
        <p:nvPr/>
      </p:nvGrpSpPr>
      <p:grpSpPr>
        <a:xfrm>
          <a:off x="0" y="0"/>
          <a:ext cx="0" cy="0"/>
          <a:chOff x="0" y="0"/>
          <a:chExt cx="0" cy="0"/>
        </a:xfrm>
      </p:grpSpPr>
      <p:sp>
        <p:nvSpPr>
          <p:cNvPr id="271" name="Google Shape;271;p36"/>
          <p:cNvSpPr txBox="1"/>
          <p:nvPr/>
        </p:nvSpPr>
        <p:spPr>
          <a:xfrm>
            <a:off x="7848613" y="0"/>
            <a:ext cx="2590774"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500"/>
              <a:buFont typeface="Arial"/>
              <a:buNone/>
            </a:pPr>
            <a:r>
              <a:rPr lang="en-US" sz="5500" b="0" i="0" u="none" strike="noStrike" cap="none">
                <a:solidFill>
                  <a:srgbClr val="000000"/>
                </a:solidFill>
                <a:latin typeface="Overpass"/>
                <a:ea typeface="Overpass"/>
                <a:cs typeface="Overpass"/>
                <a:sym typeface="Overpass"/>
              </a:rPr>
              <a:t>Index.js</a:t>
            </a:r>
            <a:endParaRPr sz="5500" b="0" i="0" u="none" strike="noStrike" cap="none">
              <a:solidFill>
                <a:srgbClr val="000000"/>
              </a:solidFill>
              <a:latin typeface="Overpass"/>
              <a:ea typeface="Overpass"/>
              <a:cs typeface="Overpass"/>
              <a:sym typeface="Overpass"/>
            </a:endParaRPr>
          </a:p>
        </p:txBody>
      </p:sp>
      <p:pic>
        <p:nvPicPr>
          <p:cNvPr id="272" name="Google Shape;272;p36"/>
          <p:cNvPicPr preferRelativeResize="0"/>
          <p:nvPr/>
        </p:nvPicPr>
        <p:blipFill rotWithShape="1">
          <a:blip r:embed="rId3">
            <a:alphaModFix/>
          </a:blip>
          <a:srcRect/>
          <a:stretch/>
        </p:blipFill>
        <p:spPr>
          <a:xfrm>
            <a:off x="2403987" y="938719"/>
            <a:ext cx="13480026" cy="91587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 calcmode="lin" valueType="num">
                                      <p:cBhvr additive="base">
                                        <p:cTn id="7" dur="500"/>
                                        <p:tgtEl>
                                          <p:spTgt spid="2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276"/>
        <p:cNvGrpSpPr/>
        <p:nvPr/>
      </p:nvGrpSpPr>
      <p:grpSpPr>
        <a:xfrm>
          <a:off x="0" y="0"/>
          <a:ext cx="0" cy="0"/>
          <a:chOff x="0" y="0"/>
          <a:chExt cx="0" cy="0"/>
        </a:xfrm>
      </p:grpSpPr>
      <p:sp>
        <p:nvSpPr>
          <p:cNvPr id="277" name="Google Shape;277;p37"/>
          <p:cNvSpPr txBox="1"/>
          <p:nvPr/>
        </p:nvSpPr>
        <p:spPr>
          <a:xfrm>
            <a:off x="2891475" y="1077900"/>
            <a:ext cx="123186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278" name="Google Shape;278;p37"/>
          <p:cNvSpPr txBox="1"/>
          <p:nvPr/>
        </p:nvSpPr>
        <p:spPr>
          <a:xfrm>
            <a:off x="1501350" y="628775"/>
            <a:ext cx="140082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3800" b="1" i="0" u="none" strike="noStrike" cap="none">
                <a:solidFill>
                  <a:schemeClr val="dk1"/>
                </a:solidFill>
                <a:latin typeface="Calibri"/>
                <a:ea typeface="Calibri"/>
                <a:cs typeface="Calibri"/>
                <a:sym typeface="Calibri"/>
              </a:rPr>
              <a:t>Now let's understand the Server-side code for the Application</a:t>
            </a:r>
            <a:endParaRPr sz="3800" b="1" i="0" u="none" strike="noStrike" cap="none">
              <a:solidFill>
                <a:schemeClr val="dk1"/>
              </a:solidFill>
              <a:latin typeface="Calibri"/>
              <a:ea typeface="Calibri"/>
              <a:cs typeface="Calibri"/>
              <a:sym typeface="Calibri"/>
            </a:endParaRPr>
          </a:p>
        </p:txBody>
      </p:sp>
      <p:sp>
        <p:nvSpPr>
          <p:cNvPr id="279" name="Google Shape;279;p37"/>
          <p:cNvSpPr txBox="1"/>
          <p:nvPr/>
        </p:nvSpPr>
        <p:spPr>
          <a:xfrm>
            <a:off x="554575" y="1947325"/>
            <a:ext cx="16425300" cy="8074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2900"/>
              <a:buFont typeface="Arial"/>
              <a:buNone/>
            </a:pPr>
            <a:r>
              <a:rPr lang="en-US" sz="2900" b="1" i="0" u="none" strike="noStrike" cap="none">
                <a:solidFill>
                  <a:schemeClr val="dk1"/>
                </a:solidFill>
                <a:latin typeface="Arial"/>
                <a:ea typeface="Arial"/>
                <a:cs typeface="Arial"/>
                <a:sym typeface="Arial"/>
              </a:rPr>
              <a:t>1. Overview</a:t>
            </a:r>
            <a:endParaRPr sz="2900" b="1" i="0" u="none" strike="noStrike" cap="none">
              <a:solidFill>
                <a:schemeClr val="dk1"/>
              </a:solidFill>
              <a:latin typeface="Arial"/>
              <a:ea typeface="Arial"/>
              <a:cs typeface="Arial"/>
              <a:sym typeface="Arial"/>
            </a:endParaRPr>
          </a:p>
          <a:p>
            <a:pPr marL="457200" marR="0" lvl="0" indent="-412750" algn="l" rtl="0">
              <a:lnSpc>
                <a:spcPct val="115000"/>
              </a:lnSpc>
              <a:spcBef>
                <a:spcPts val="1200"/>
              </a:spcBef>
              <a:spcAft>
                <a:spcPts val="0"/>
              </a:spcAft>
              <a:buClr>
                <a:schemeClr val="dk1"/>
              </a:buClr>
              <a:buSzPts val="2900"/>
              <a:buFont typeface="Arial"/>
              <a:buChar char="●"/>
            </a:pPr>
            <a:r>
              <a:rPr lang="en-US" sz="2900" b="1" i="0" u="none" strike="noStrike" cap="none">
                <a:solidFill>
                  <a:schemeClr val="dk1"/>
                </a:solidFill>
                <a:latin typeface="Arial"/>
                <a:ea typeface="Arial"/>
                <a:cs typeface="Arial"/>
                <a:sym typeface="Arial"/>
              </a:rPr>
              <a:t>Purpose</a:t>
            </a:r>
            <a:r>
              <a:rPr lang="en-US" sz="2900" b="0" i="0" u="none" strike="noStrike" cap="none">
                <a:solidFill>
                  <a:schemeClr val="dk1"/>
                </a:solidFill>
                <a:latin typeface="Arial"/>
                <a:ea typeface="Arial"/>
                <a:cs typeface="Arial"/>
                <a:sym typeface="Arial"/>
              </a:rPr>
              <a:t>: Backend server for a </a:t>
            </a:r>
            <a:r>
              <a:rPr lang="en-US" sz="2900" b="1" i="0" u="none" strike="noStrike" cap="none">
                <a:solidFill>
                  <a:schemeClr val="dk1"/>
                </a:solidFill>
                <a:latin typeface="Arial"/>
                <a:ea typeface="Arial"/>
                <a:cs typeface="Arial"/>
                <a:sym typeface="Arial"/>
              </a:rPr>
              <a:t>food delivery application</a:t>
            </a:r>
            <a:r>
              <a:rPr lang="en-US" sz="2900" b="0" i="0" u="none" strike="noStrike" cap="none">
                <a:solidFill>
                  <a:schemeClr val="dk1"/>
                </a:solidFill>
                <a:latin typeface="Arial"/>
                <a:ea typeface="Arial"/>
                <a:cs typeface="Arial"/>
                <a:sym typeface="Arial"/>
              </a:rPr>
              <a:t>.</a:t>
            </a:r>
            <a:endParaRPr sz="2900" b="0" i="0" u="none" strike="noStrike" cap="none">
              <a:solidFill>
                <a:schemeClr val="dk1"/>
              </a:solidFill>
              <a:latin typeface="Arial"/>
              <a:ea typeface="Arial"/>
              <a:cs typeface="Arial"/>
              <a:sym typeface="Arial"/>
            </a:endParaRPr>
          </a:p>
          <a:p>
            <a:pPr marL="457200" marR="0" lvl="0" indent="-412750" algn="l" rtl="0">
              <a:lnSpc>
                <a:spcPct val="115000"/>
              </a:lnSpc>
              <a:spcBef>
                <a:spcPts val="0"/>
              </a:spcBef>
              <a:spcAft>
                <a:spcPts val="0"/>
              </a:spcAft>
              <a:buClr>
                <a:schemeClr val="dk1"/>
              </a:buClr>
              <a:buSzPts val="2900"/>
              <a:buFont typeface="Arial"/>
              <a:buChar char="●"/>
            </a:pPr>
            <a:r>
              <a:rPr lang="en-US" sz="2900" b="1" i="0" u="none" strike="noStrike" cap="none">
                <a:solidFill>
                  <a:schemeClr val="dk1"/>
                </a:solidFill>
                <a:latin typeface="Arial"/>
                <a:ea typeface="Arial"/>
                <a:cs typeface="Arial"/>
                <a:sym typeface="Arial"/>
              </a:rPr>
              <a:t>Technologies Used</a:t>
            </a:r>
            <a:r>
              <a:rPr lang="en-US" sz="2900" b="0" i="0" u="none" strike="noStrike" cap="none">
                <a:solidFill>
                  <a:schemeClr val="dk1"/>
                </a:solidFill>
                <a:latin typeface="Arial"/>
                <a:ea typeface="Arial"/>
                <a:cs typeface="Arial"/>
                <a:sym typeface="Arial"/>
              </a:rPr>
              <a:t>:</a:t>
            </a:r>
            <a:endParaRPr sz="2900" b="0" i="0" u="none" strike="noStrike" cap="none">
              <a:solidFill>
                <a:schemeClr val="dk1"/>
              </a:solidFill>
              <a:latin typeface="Arial"/>
              <a:ea typeface="Arial"/>
              <a:cs typeface="Arial"/>
              <a:sym typeface="Arial"/>
            </a:endParaRPr>
          </a:p>
          <a:p>
            <a:pPr marL="914400" marR="0" lvl="1" indent="-412750" algn="l" rtl="0">
              <a:lnSpc>
                <a:spcPct val="115000"/>
              </a:lnSpc>
              <a:spcBef>
                <a:spcPts val="0"/>
              </a:spcBef>
              <a:spcAft>
                <a:spcPts val="0"/>
              </a:spcAft>
              <a:buClr>
                <a:schemeClr val="dk1"/>
              </a:buClr>
              <a:buSzPts val="2900"/>
              <a:buFont typeface="Arial"/>
              <a:buChar char="○"/>
            </a:pPr>
            <a:r>
              <a:rPr lang="en-US" sz="2900" b="1" i="0" u="none" strike="noStrike" cap="none">
                <a:solidFill>
                  <a:schemeClr val="dk1"/>
                </a:solidFill>
                <a:latin typeface="Arial"/>
                <a:ea typeface="Arial"/>
                <a:cs typeface="Arial"/>
                <a:sym typeface="Arial"/>
              </a:rPr>
              <a:t>Express.js</a:t>
            </a:r>
            <a:r>
              <a:rPr lang="en-US" sz="2900" b="0" i="0" u="none" strike="noStrike" cap="none">
                <a:solidFill>
                  <a:schemeClr val="dk1"/>
                </a:solidFill>
                <a:latin typeface="Arial"/>
                <a:ea typeface="Arial"/>
                <a:cs typeface="Arial"/>
                <a:sym typeface="Arial"/>
              </a:rPr>
              <a:t>: For building the server and handling API routes.</a:t>
            </a:r>
            <a:endParaRPr sz="2900" b="0" i="0" u="none" strike="noStrike" cap="none">
              <a:solidFill>
                <a:schemeClr val="dk1"/>
              </a:solidFill>
              <a:latin typeface="Arial"/>
              <a:ea typeface="Arial"/>
              <a:cs typeface="Arial"/>
              <a:sym typeface="Arial"/>
            </a:endParaRPr>
          </a:p>
          <a:p>
            <a:pPr marL="914400" marR="0" lvl="1" indent="-412750" algn="l" rtl="0">
              <a:lnSpc>
                <a:spcPct val="115000"/>
              </a:lnSpc>
              <a:spcBef>
                <a:spcPts val="0"/>
              </a:spcBef>
              <a:spcAft>
                <a:spcPts val="0"/>
              </a:spcAft>
              <a:buClr>
                <a:schemeClr val="dk1"/>
              </a:buClr>
              <a:buSzPts val="2900"/>
              <a:buFont typeface="Arial"/>
              <a:buChar char="○"/>
            </a:pPr>
            <a:r>
              <a:rPr lang="en-US" sz="2900" b="1" i="0" u="none" strike="noStrike" cap="none">
                <a:solidFill>
                  <a:schemeClr val="dk1"/>
                </a:solidFill>
                <a:latin typeface="Arial"/>
                <a:ea typeface="Arial"/>
                <a:cs typeface="Arial"/>
                <a:sym typeface="Arial"/>
              </a:rPr>
              <a:t>MongoDB + Mongoose</a:t>
            </a:r>
            <a:r>
              <a:rPr lang="en-US" sz="2900" b="0" i="0" u="none" strike="noStrike" cap="none">
                <a:solidFill>
                  <a:schemeClr val="dk1"/>
                </a:solidFill>
                <a:latin typeface="Arial"/>
                <a:ea typeface="Arial"/>
                <a:cs typeface="Arial"/>
                <a:sym typeface="Arial"/>
              </a:rPr>
              <a:t>: For database management and schema definition.</a:t>
            </a:r>
            <a:endParaRPr sz="2900" b="0" i="0" u="none" strike="noStrike" cap="none">
              <a:solidFill>
                <a:schemeClr val="dk1"/>
              </a:solidFill>
              <a:latin typeface="Arial"/>
              <a:ea typeface="Arial"/>
              <a:cs typeface="Arial"/>
              <a:sym typeface="Arial"/>
            </a:endParaRPr>
          </a:p>
          <a:p>
            <a:pPr marL="914400" marR="0" lvl="1" indent="-412750" algn="l" rtl="0">
              <a:lnSpc>
                <a:spcPct val="115000"/>
              </a:lnSpc>
              <a:spcBef>
                <a:spcPts val="0"/>
              </a:spcBef>
              <a:spcAft>
                <a:spcPts val="0"/>
              </a:spcAft>
              <a:buClr>
                <a:schemeClr val="dk1"/>
              </a:buClr>
              <a:buSzPts val="2900"/>
              <a:buFont typeface="Arial"/>
              <a:buChar char="○"/>
            </a:pPr>
            <a:r>
              <a:rPr lang="en-US" sz="2900" b="1" i="0" u="none" strike="noStrike" cap="none">
                <a:solidFill>
                  <a:schemeClr val="dk1"/>
                </a:solidFill>
                <a:latin typeface="Arial"/>
                <a:ea typeface="Arial"/>
                <a:cs typeface="Arial"/>
                <a:sym typeface="Arial"/>
              </a:rPr>
              <a:t>bcrypt</a:t>
            </a:r>
            <a:r>
              <a:rPr lang="en-US" sz="2900" b="0" i="0" u="none" strike="noStrike" cap="none">
                <a:solidFill>
                  <a:schemeClr val="dk1"/>
                </a:solidFill>
                <a:latin typeface="Arial"/>
                <a:ea typeface="Arial"/>
                <a:cs typeface="Arial"/>
                <a:sym typeface="Arial"/>
              </a:rPr>
              <a:t>: For secure password hashing.</a:t>
            </a:r>
            <a:endParaRPr sz="2900" b="0" i="0" u="none" strike="noStrike" cap="none">
              <a:solidFill>
                <a:schemeClr val="dk1"/>
              </a:solidFill>
              <a:latin typeface="Arial"/>
              <a:ea typeface="Arial"/>
              <a:cs typeface="Arial"/>
              <a:sym typeface="Arial"/>
            </a:endParaRPr>
          </a:p>
          <a:p>
            <a:pPr marL="914400" marR="0" lvl="1" indent="-412750" algn="l" rtl="0">
              <a:lnSpc>
                <a:spcPct val="115000"/>
              </a:lnSpc>
              <a:spcBef>
                <a:spcPts val="0"/>
              </a:spcBef>
              <a:spcAft>
                <a:spcPts val="0"/>
              </a:spcAft>
              <a:buClr>
                <a:schemeClr val="dk1"/>
              </a:buClr>
              <a:buSzPts val="2900"/>
              <a:buFont typeface="Arial"/>
              <a:buChar char="○"/>
            </a:pPr>
            <a:r>
              <a:rPr lang="en-US" sz="2900" b="1" i="0" u="none" strike="noStrike" cap="none">
                <a:solidFill>
                  <a:schemeClr val="dk1"/>
                </a:solidFill>
                <a:latin typeface="Arial"/>
                <a:ea typeface="Arial"/>
                <a:cs typeface="Arial"/>
                <a:sym typeface="Arial"/>
              </a:rPr>
              <a:t>CORS</a:t>
            </a:r>
            <a:r>
              <a:rPr lang="en-US" sz="2900" b="0" i="0" u="none" strike="noStrike" cap="none">
                <a:solidFill>
                  <a:schemeClr val="dk1"/>
                </a:solidFill>
                <a:latin typeface="Arial"/>
                <a:ea typeface="Arial"/>
                <a:cs typeface="Arial"/>
                <a:sym typeface="Arial"/>
              </a:rPr>
              <a:t>: To allow cross-origin requests.</a:t>
            </a:r>
            <a:endParaRPr sz="29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900"/>
              <a:buFont typeface="Arial"/>
              <a:buNone/>
            </a:pPr>
            <a:r>
              <a:rPr lang="en-US" sz="2900" b="1" i="0" u="none" strike="noStrike" cap="none">
                <a:solidFill>
                  <a:schemeClr val="dk1"/>
                </a:solidFill>
                <a:latin typeface="Arial"/>
                <a:ea typeface="Arial"/>
                <a:cs typeface="Arial"/>
                <a:sym typeface="Arial"/>
              </a:rPr>
              <a:t>2. Application Setup</a:t>
            </a:r>
            <a:endParaRPr sz="2900" b="1" i="0" u="none" strike="noStrike" cap="none">
              <a:solidFill>
                <a:schemeClr val="dk1"/>
              </a:solidFill>
              <a:latin typeface="Arial"/>
              <a:ea typeface="Arial"/>
              <a:cs typeface="Arial"/>
              <a:sym typeface="Arial"/>
            </a:endParaRPr>
          </a:p>
          <a:p>
            <a:pPr marL="457200" marR="0" lvl="0" indent="-412750" algn="l" rtl="0">
              <a:lnSpc>
                <a:spcPct val="115000"/>
              </a:lnSpc>
              <a:spcBef>
                <a:spcPts val="1200"/>
              </a:spcBef>
              <a:spcAft>
                <a:spcPts val="0"/>
              </a:spcAft>
              <a:buClr>
                <a:schemeClr val="dk1"/>
              </a:buClr>
              <a:buSzPts val="2900"/>
              <a:buFont typeface="Arial"/>
              <a:buChar char="●"/>
            </a:pPr>
            <a:r>
              <a:rPr lang="en-US" sz="2900" b="1" i="0" u="none" strike="noStrike" cap="none">
                <a:solidFill>
                  <a:schemeClr val="dk1"/>
                </a:solidFill>
                <a:latin typeface="Arial"/>
                <a:ea typeface="Arial"/>
                <a:cs typeface="Arial"/>
                <a:sym typeface="Arial"/>
              </a:rPr>
              <a:t>Port</a:t>
            </a:r>
            <a:r>
              <a:rPr lang="en-US" sz="2900" b="0" i="0" u="none" strike="noStrike" cap="none">
                <a:solidFill>
                  <a:schemeClr val="dk1"/>
                </a:solidFill>
                <a:latin typeface="Arial"/>
                <a:ea typeface="Arial"/>
                <a:cs typeface="Arial"/>
                <a:sym typeface="Arial"/>
              </a:rPr>
              <a:t>: Server runs on </a:t>
            </a:r>
            <a:r>
              <a:rPr lang="en-US" sz="2900" b="1" i="0" u="none" strike="noStrike" cap="none">
                <a:solidFill>
                  <a:schemeClr val="dk1"/>
                </a:solidFill>
                <a:latin typeface="Arial"/>
                <a:ea typeface="Arial"/>
                <a:cs typeface="Arial"/>
                <a:sym typeface="Arial"/>
              </a:rPr>
              <a:t>port 6001</a:t>
            </a:r>
            <a:r>
              <a:rPr lang="en-US" sz="2900" b="0" i="0" u="none" strike="noStrike" cap="none">
                <a:solidFill>
                  <a:schemeClr val="dk1"/>
                </a:solidFill>
                <a:latin typeface="Arial"/>
                <a:ea typeface="Arial"/>
                <a:cs typeface="Arial"/>
                <a:sym typeface="Arial"/>
              </a:rPr>
              <a:t>.</a:t>
            </a:r>
            <a:endParaRPr sz="2900" b="0" i="0" u="none" strike="noStrike" cap="none">
              <a:solidFill>
                <a:schemeClr val="dk1"/>
              </a:solidFill>
              <a:latin typeface="Arial"/>
              <a:ea typeface="Arial"/>
              <a:cs typeface="Arial"/>
              <a:sym typeface="Arial"/>
            </a:endParaRPr>
          </a:p>
          <a:p>
            <a:pPr marL="457200" marR="0" lvl="0" indent="-412750" algn="l" rtl="0">
              <a:lnSpc>
                <a:spcPct val="115000"/>
              </a:lnSpc>
              <a:spcBef>
                <a:spcPts val="0"/>
              </a:spcBef>
              <a:spcAft>
                <a:spcPts val="0"/>
              </a:spcAft>
              <a:buClr>
                <a:schemeClr val="dk1"/>
              </a:buClr>
              <a:buSzPts val="2900"/>
              <a:buFont typeface="Arial"/>
              <a:buChar char="●"/>
            </a:pPr>
            <a:r>
              <a:rPr lang="en-US" sz="2900" b="1" i="0" u="none" strike="noStrike" cap="none">
                <a:solidFill>
                  <a:schemeClr val="dk1"/>
                </a:solidFill>
                <a:latin typeface="Arial"/>
                <a:ea typeface="Arial"/>
                <a:cs typeface="Arial"/>
                <a:sym typeface="Arial"/>
              </a:rPr>
              <a:t>Database Connection</a:t>
            </a:r>
            <a:r>
              <a:rPr lang="en-US" sz="2900" b="0" i="0" u="none" strike="noStrike" cap="none">
                <a:solidFill>
                  <a:schemeClr val="dk1"/>
                </a:solidFill>
                <a:latin typeface="Arial"/>
                <a:ea typeface="Arial"/>
                <a:cs typeface="Arial"/>
                <a:sym typeface="Arial"/>
              </a:rPr>
              <a:t>:</a:t>
            </a:r>
            <a:endParaRPr sz="2900" b="0" i="0" u="none" strike="noStrike" cap="none">
              <a:solidFill>
                <a:schemeClr val="dk1"/>
              </a:solidFill>
              <a:latin typeface="Arial"/>
              <a:ea typeface="Arial"/>
              <a:cs typeface="Arial"/>
              <a:sym typeface="Arial"/>
            </a:endParaRPr>
          </a:p>
          <a:p>
            <a:pPr marL="914400" marR="0" lvl="1" indent="-412750" algn="l" rtl="0">
              <a:lnSpc>
                <a:spcPct val="115000"/>
              </a:lnSpc>
              <a:spcBef>
                <a:spcPts val="0"/>
              </a:spcBef>
              <a:spcAft>
                <a:spcPts val="0"/>
              </a:spcAft>
              <a:buClr>
                <a:schemeClr val="dk1"/>
              </a:buClr>
              <a:buSzPts val="2900"/>
              <a:buFont typeface="Arial"/>
              <a:buChar char="○"/>
            </a:pPr>
            <a:r>
              <a:rPr lang="en-US" sz="2900" b="0" i="0" u="none" strike="noStrike" cap="none">
                <a:solidFill>
                  <a:schemeClr val="dk1"/>
                </a:solidFill>
                <a:latin typeface="Arial"/>
                <a:ea typeface="Arial"/>
                <a:cs typeface="Arial"/>
                <a:sym typeface="Arial"/>
              </a:rPr>
              <a:t>Connects to a local MongoDB instance at </a:t>
            </a:r>
            <a:r>
              <a:rPr lang="en-US" sz="2900" b="0" i="0" u="none" strike="noStrike" cap="none">
                <a:solidFill>
                  <a:srgbClr val="188038"/>
                </a:solidFill>
                <a:latin typeface="Roboto Mono"/>
                <a:ea typeface="Roboto Mono"/>
                <a:cs typeface="Roboto Mono"/>
                <a:sym typeface="Roboto Mono"/>
              </a:rPr>
              <a:t>mongodb://localhost:6001/foodDelivery</a:t>
            </a:r>
            <a:r>
              <a:rPr lang="en-US" sz="2900" b="0" i="0" u="none" strike="noStrike" cap="none">
                <a:solidFill>
                  <a:schemeClr val="dk1"/>
                </a:solidFill>
                <a:latin typeface="Arial"/>
                <a:ea typeface="Arial"/>
                <a:cs typeface="Arial"/>
                <a:sym typeface="Arial"/>
              </a:rPr>
              <a:t>.</a:t>
            </a:r>
            <a:endParaRPr sz="2900" b="0" i="0" u="none" strike="noStrike" cap="none">
              <a:solidFill>
                <a:schemeClr val="dk1"/>
              </a:solidFill>
              <a:latin typeface="Arial"/>
              <a:ea typeface="Arial"/>
              <a:cs typeface="Arial"/>
              <a:sym typeface="Arial"/>
            </a:endParaRPr>
          </a:p>
          <a:p>
            <a:pPr marL="914400" marR="0" lvl="1" indent="-412750" algn="l" rtl="0">
              <a:lnSpc>
                <a:spcPct val="115000"/>
              </a:lnSpc>
              <a:spcBef>
                <a:spcPts val="0"/>
              </a:spcBef>
              <a:spcAft>
                <a:spcPts val="0"/>
              </a:spcAft>
              <a:buClr>
                <a:schemeClr val="dk1"/>
              </a:buClr>
              <a:buSzPts val="2900"/>
              <a:buFont typeface="Arial"/>
              <a:buChar char="○"/>
            </a:pPr>
            <a:r>
              <a:rPr lang="en-US" sz="2900" b="0" i="0" u="none" strike="noStrike" cap="none">
                <a:solidFill>
                  <a:schemeClr val="dk1"/>
                </a:solidFill>
                <a:latin typeface="Arial"/>
                <a:ea typeface="Arial"/>
                <a:cs typeface="Arial"/>
                <a:sym typeface="Arial"/>
              </a:rPr>
              <a:t>Uses Mongoose to simplify interaction with the database.</a:t>
            </a:r>
            <a:endParaRPr sz="29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900"/>
              <a:buFont typeface="Arial"/>
              <a:buNone/>
            </a:pPr>
            <a:endParaRPr sz="29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283"/>
        <p:cNvGrpSpPr/>
        <p:nvPr/>
      </p:nvGrpSpPr>
      <p:grpSpPr>
        <a:xfrm>
          <a:off x="0" y="0"/>
          <a:ext cx="0" cy="0"/>
          <a:chOff x="0" y="0"/>
          <a:chExt cx="0" cy="0"/>
        </a:xfrm>
      </p:grpSpPr>
      <p:sp>
        <p:nvSpPr>
          <p:cNvPr id="284" name="Google Shape;284;p38"/>
          <p:cNvSpPr txBox="1"/>
          <p:nvPr/>
        </p:nvSpPr>
        <p:spPr>
          <a:xfrm>
            <a:off x="2891475" y="1077900"/>
            <a:ext cx="123186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285" name="Google Shape;285;p38"/>
          <p:cNvSpPr txBox="1"/>
          <p:nvPr/>
        </p:nvSpPr>
        <p:spPr>
          <a:xfrm>
            <a:off x="838125" y="359800"/>
            <a:ext cx="16425300" cy="10350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chemeClr val="dk1"/>
              </a:buClr>
              <a:buSzPts val="1100"/>
              <a:buFont typeface="Arial"/>
              <a:buNone/>
            </a:pPr>
            <a:r>
              <a:rPr lang="en-US" sz="2500" b="1" i="0" u="none" strike="noStrike" cap="none">
                <a:solidFill>
                  <a:schemeClr val="dk1"/>
                </a:solidFill>
                <a:latin typeface="Arial"/>
                <a:ea typeface="Arial"/>
                <a:cs typeface="Arial"/>
                <a:sym typeface="Arial"/>
              </a:rPr>
              <a:t>3. Key Features and Endpoints</a:t>
            </a:r>
            <a:endParaRPr sz="2500" b="1" i="0" u="none" strike="noStrike" cap="none">
              <a:solidFill>
                <a:schemeClr val="dk1"/>
              </a:solidFill>
              <a:latin typeface="Arial"/>
              <a:ea typeface="Arial"/>
              <a:cs typeface="Arial"/>
              <a:sym typeface="Arial"/>
            </a:endParaRPr>
          </a:p>
          <a:p>
            <a:pPr marL="0" marR="0" lvl="0" indent="0" algn="l" rtl="0">
              <a:lnSpc>
                <a:spcPct val="115000"/>
              </a:lnSpc>
              <a:spcBef>
                <a:spcPts val="1100"/>
              </a:spcBef>
              <a:spcAft>
                <a:spcPts val="0"/>
              </a:spcAft>
              <a:buClr>
                <a:schemeClr val="dk1"/>
              </a:buClr>
              <a:buSzPts val="1100"/>
              <a:buFont typeface="Arial"/>
              <a:buNone/>
            </a:pPr>
            <a:r>
              <a:rPr lang="en-US" sz="2500" b="1" i="0" u="none" strike="noStrike" cap="none">
                <a:solidFill>
                  <a:schemeClr val="dk1"/>
                </a:solidFill>
                <a:latin typeface="Arial"/>
                <a:ea typeface="Arial"/>
                <a:cs typeface="Arial"/>
                <a:sym typeface="Arial"/>
              </a:rPr>
              <a:t>Authentication</a:t>
            </a:r>
            <a:endParaRPr sz="2500" b="1" i="0" u="none" strike="noStrike" cap="none">
              <a:solidFill>
                <a:schemeClr val="dk1"/>
              </a:solidFill>
              <a:latin typeface="Arial"/>
              <a:ea typeface="Arial"/>
              <a:cs typeface="Arial"/>
              <a:sym typeface="Arial"/>
            </a:endParaRPr>
          </a:p>
          <a:p>
            <a:pPr marL="457200" marR="0" lvl="0" indent="-387350" algn="l" rtl="0">
              <a:lnSpc>
                <a:spcPct val="115000"/>
              </a:lnSpc>
              <a:spcBef>
                <a:spcPts val="120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POST /register</a:t>
            </a:r>
            <a:r>
              <a:rPr lang="en-US" sz="2500" b="0" i="0" u="none" strike="noStrike" cap="none">
                <a:solidFill>
                  <a:schemeClr val="dk1"/>
                </a:solidFill>
                <a:latin typeface="Arial"/>
                <a:ea typeface="Arial"/>
                <a:cs typeface="Arial"/>
                <a:sym typeface="Arial"/>
              </a:rPr>
              <a:t>:</a:t>
            </a:r>
            <a:endParaRPr sz="2500" b="0" i="0" u="none" strike="noStrike" cap="none">
              <a:solidFill>
                <a:schemeClr val="dk1"/>
              </a:solidFill>
              <a:latin typeface="Arial"/>
              <a:ea typeface="Arial"/>
              <a:cs typeface="Arial"/>
              <a:sym typeface="Arial"/>
            </a:endParaRPr>
          </a:p>
          <a:p>
            <a:pPr marL="914400" marR="0" lvl="1" indent="-387350" algn="l" rtl="0">
              <a:lnSpc>
                <a:spcPct val="115000"/>
              </a:lnSpc>
              <a:spcBef>
                <a:spcPts val="0"/>
              </a:spcBef>
              <a:spcAft>
                <a:spcPts val="0"/>
              </a:spcAft>
              <a:buClr>
                <a:schemeClr val="dk1"/>
              </a:buClr>
              <a:buSzPts val="2500"/>
              <a:buFont typeface="Arial"/>
              <a:buChar char="○"/>
            </a:pPr>
            <a:r>
              <a:rPr lang="en-US" sz="2500" b="0" i="0" u="none" strike="noStrike" cap="none">
                <a:solidFill>
                  <a:schemeClr val="dk1"/>
                </a:solidFill>
                <a:latin typeface="Arial"/>
                <a:ea typeface="Arial"/>
                <a:cs typeface="Arial"/>
                <a:sym typeface="Arial"/>
              </a:rPr>
              <a:t>Registers users (customers or restaurants).</a:t>
            </a:r>
            <a:endParaRPr sz="2500" b="0" i="0" u="none" strike="noStrike" cap="none">
              <a:solidFill>
                <a:schemeClr val="dk1"/>
              </a:solidFill>
              <a:latin typeface="Arial"/>
              <a:ea typeface="Arial"/>
              <a:cs typeface="Arial"/>
              <a:sym typeface="Arial"/>
            </a:endParaRPr>
          </a:p>
          <a:p>
            <a:pPr marL="914400" marR="0" lvl="1" indent="-387350" algn="l" rtl="0">
              <a:lnSpc>
                <a:spcPct val="115000"/>
              </a:lnSpc>
              <a:spcBef>
                <a:spcPts val="0"/>
              </a:spcBef>
              <a:spcAft>
                <a:spcPts val="0"/>
              </a:spcAft>
              <a:buClr>
                <a:schemeClr val="dk1"/>
              </a:buClr>
              <a:buSzPts val="2500"/>
              <a:buFont typeface="Arial"/>
              <a:buChar char="○"/>
            </a:pPr>
            <a:r>
              <a:rPr lang="en-US" sz="2500" b="0" i="0" u="none" strike="noStrike" cap="none">
                <a:solidFill>
                  <a:schemeClr val="dk1"/>
                </a:solidFill>
                <a:latin typeface="Arial"/>
                <a:ea typeface="Arial"/>
                <a:cs typeface="Arial"/>
                <a:sym typeface="Arial"/>
              </a:rPr>
              <a:t>Hashes passwords using </a:t>
            </a:r>
            <a:r>
              <a:rPr lang="en-US" sz="2500" b="0" i="0" u="none" strike="noStrike" cap="none">
                <a:solidFill>
                  <a:srgbClr val="188038"/>
                </a:solidFill>
                <a:latin typeface="Roboto Mono"/>
                <a:ea typeface="Roboto Mono"/>
                <a:cs typeface="Roboto Mono"/>
                <a:sym typeface="Roboto Mono"/>
              </a:rPr>
              <a:t>bcrypt</a:t>
            </a:r>
            <a:r>
              <a:rPr lang="en-US" sz="2500" b="0" i="0" u="none" strike="noStrike" cap="none">
                <a:solidFill>
                  <a:schemeClr val="dk1"/>
                </a:solidFill>
                <a:latin typeface="Arial"/>
                <a:ea typeface="Arial"/>
                <a:cs typeface="Arial"/>
                <a:sym typeface="Arial"/>
              </a:rPr>
              <a:t>.</a:t>
            </a:r>
            <a:endParaRPr sz="2500" b="0" i="0" u="none" strike="noStrike" cap="none">
              <a:solidFill>
                <a:schemeClr val="dk1"/>
              </a:solidFill>
              <a:latin typeface="Arial"/>
              <a:ea typeface="Arial"/>
              <a:cs typeface="Arial"/>
              <a:sym typeface="Arial"/>
            </a:endParaRPr>
          </a:p>
          <a:p>
            <a:pPr marL="914400" marR="0" lvl="1" indent="-387350" algn="l" rtl="0">
              <a:lnSpc>
                <a:spcPct val="115000"/>
              </a:lnSpc>
              <a:spcBef>
                <a:spcPts val="0"/>
              </a:spcBef>
              <a:spcAft>
                <a:spcPts val="0"/>
              </a:spcAft>
              <a:buClr>
                <a:schemeClr val="dk1"/>
              </a:buClr>
              <a:buSzPts val="2500"/>
              <a:buFont typeface="Arial"/>
              <a:buChar char="○"/>
            </a:pPr>
            <a:r>
              <a:rPr lang="en-US" sz="2500" b="0" i="0" u="none" strike="noStrike" cap="none">
                <a:solidFill>
                  <a:schemeClr val="dk1"/>
                </a:solidFill>
                <a:latin typeface="Arial"/>
                <a:ea typeface="Arial"/>
                <a:cs typeface="Arial"/>
                <a:sym typeface="Arial"/>
              </a:rPr>
              <a:t>Handles approval status for restaurants.</a:t>
            </a:r>
            <a:endParaRPr sz="2500" b="0" i="0" u="none" strike="noStrike" cap="none">
              <a:solidFill>
                <a:schemeClr val="dk1"/>
              </a:solidFill>
              <a:latin typeface="Arial"/>
              <a:ea typeface="Arial"/>
              <a:cs typeface="Arial"/>
              <a:sym typeface="Arial"/>
            </a:endParaRPr>
          </a:p>
          <a:p>
            <a:pPr marL="457200" marR="0" lvl="0" indent="-387350" algn="l" rtl="0">
              <a:lnSpc>
                <a:spcPct val="115000"/>
              </a:lnSpc>
              <a:spcBef>
                <a:spcPts val="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POST /login</a:t>
            </a:r>
            <a:r>
              <a:rPr lang="en-US" sz="2500" b="0" i="0" u="none" strike="noStrike" cap="none">
                <a:solidFill>
                  <a:schemeClr val="dk1"/>
                </a:solidFill>
                <a:latin typeface="Arial"/>
                <a:ea typeface="Arial"/>
                <a:cs typeface="Arial"/>
                <a:sym typeface="Arial"/>
              </a:rPr>
              <a:t>:</a:t>
            </a:r>
            <a:endParaRPr sz="2500" b="0" i="0" u="none" strike="noStrike" cap="none">
              <a:solidFill>
                <a:schemeClr val="dk1"/>
              </a:solidFill>
              <a:latin typeface="Arial"/>
              <a:ea typeface="Arial"/>
              <a:cs typeface="Arial"/>
              <a:sym typeface="Arial"/>
            </a:endParaRPr>
          </a:p>
          <a:p>
            <a:pPr marL="914400" marR="0" lvl="1" indent="-387350" algn="l" rtl="0">
              <a:lnSpc>
                <a:spcPct val="115000"/>
              </a:lnSpc>
              <a:spcBef>
                <a:spcPts val="0"/>
              </a:spcBef>
              <a:spcAft>
                <a:spcPts val="0"/>
              </a:spcAft>
              <a:buClr>
                <a:schemeClr val="dk1"/>
              </a:buClr>
              <a:buSzPts val="2500"/>
              <a:buFont typeface="Arial"/>
              <a:buChar char="○"/>
            </a:pPr>
            <a:r>
              <a:rPr lang="en-US" sz="2500" b="0" i="0" u="none" strike="noStrike" cap="none">
                <a:solidFill>
                  <a:schemeClr val="dk1"/>
                </a:solidFill>
                <a:latin typeface="Arial"/>
                <a:ea typeface="Arial"/>
                <a:cs typeface="Arial"/>
                <a:sym typeface="Arial"/>
              </a:rPr>
              <a:t>Verifies email and password using bcrypt.</a:t>
            </a:r>
            <a:endParaRPr sz="25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US" sz="2500" b="1" i="0" u="none" strike="noStrike" cap="none">
                <a:solidFill>
                  <a:schemeClr val="dk1"/>
                </a:solidFill>
                <a:latin typeface="Arial"/>
                <a:ea typeface="Arial"/>
                <a:cs typeface="Arial"/>
                <a:sym typeface="Arial"/>
              </a:rPr>
              <a:t>User Management</a:t>
            </a:r>
            <a:endParaRPr sz="2500" b="1" i="0" u="none" strike="noStrike" cap="none">
              <a:solidFill>
                <a:schemeClr val="dk1"/>
              </a:solidFill>
              <a:latin typeface="Arial"/>
              <a:ea typeface="Arial"/>
              <a:cs typeface="Arial"/>
              <a:sym typeface="Arial"/>
            </a:endParaRPr>
          </a:p>
          <a:p>
            <a:pPr marL="457200" marR="0" lvl="0" indent="-387350" algn="l" rtl="0">
              <a:lnSpc>
                <a:spcPct val="115000"/>
              </a:lnSpc>
              <a:spcBef>
                <a:spcPts val="120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GET /fetch-user-details/:id</a:t>
            </a:r>
            <a:r>
              <a:rPr lang="en-US" sz="2500" b="0" i="0" u="none" strike="noStrike" cap="none">
                <a:solidFill>
                  <a:schemeClr val="dk1"/>
                </a:solidFill>
                <a:latin typeface="Arial"/>
                <a:ea typeface="Arial"/>
                <a:cs typeface="Arial"/>
                <a:sym typeface="Arial"/>
              </a:rPr>
              <a:t>: Fetches user details by ID.</a:t>
            </a:r>
            <a:endParaRPr sz="2500" b="0" i="0" u="none" strike="noStrike" cap="none">
              <a:solidFill>
                <a:schemeClr val="dk1"/>
              </a:solidFill>
              <a:latin typeface="Arial"/>
              <a:ea typeface="Arial"/>
              <a:cs typeface="Arial"/>
              <a:sym typeface="Arial"/>
            </a:endParaRPr>
          </a:p>
          <a:p>
            <a:pPr marL="457200" marR="0" lvl="0" indent="-387350" algn="l" rtl="0">
              <a:lnSpc>
                <a:spcPct val="115000"/>
              </a:lnSpc>
              <a:spcBef>
                <a:spcPts val="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GET /fetch-users</a:t>
            </a:r>
            <a:r>
              <a:rPr lang="en-US" sz="2500" b="0" i="0" u="none" strike="noStrike" cap="none">
                <a:solidFill>
                  <a:schemeClr val="dk1"/>
                </a:solidFill>
                <a:latin typeface="Arial"/>
                <a:ea typeface="Arial"/>
                <a:cs typeface="Arial"/>
                <a:sym typeface="Arial"/>
              </a:rPr>
              <a:t>: Lists all users.</a:t>
            </a:r>
            <a:endParaRPr sz="25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US" sz="2500" b="1" i="0" u="none" strike="noStrike" cap="none">
                <a:solidFill>
                  <a:schemeClr val="dk1"/>
                </a:solidFill>
                <a:latin typeface="Arial"/>
                <a:ea typeface="Arial"/>
                <a:cs typeface="Arial"/>
                <a:sym typeface="Arial"/>
              </a:rPr>
              <a:t>Restaurant Management</a:t>
            </a:r>
            <a:endParaRPr sz="2500" b="1" i="0" u="none" strike="noStrike" cap="none">
              <a:solidFill>
                <a:schemeClr val="dk1"/>
              </a:solidFill>
              <a:latin typeface="Arial"/>
              <a:ea typeface="Arial"/>
              <a:cs typeface="Arial"/>
              <a:sym typeface="Arial"/>
            </a:endParaRPr>
          </a:p>
          <a:p>
            <a:pPr marL="457200" marR="0" lvl="0" indent="-387350" algn="l" rtl="0">
              <a:lnSpc>
                <a:spcPct val="115000"/>
              </a:lnSpc>
              <a:spcBef>
                <a:spcPts val="120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GET /fetch-restaurants</a:t>
            </a:r>
            <a:r>
              <a:rPr lang="en-US" sz="2500" b="0" i="0" u="none" strike="noStrike" cap="none">
                <a:solidFill>
                  <a:schemeClr val="dk1"/>
                </a:solidFill>
                <a:latin typeface="Arial"/>
                <a:ea typeface="Arial"/>
                <a:cs typeface="Arial"/>
                <a:sym typeface="Arial"/>
              </a:rPr>
              <a:t>: Fetches all restaurants.</a:t>
            </a:r>
            <a:endParaRPr sz="2500" b="0" i="0" u="none" strike="noStrike" cap="none">
              <a:solidFill>
                <a:schemeClr val="dk1"/>
              </a:solidFill>
              <a:latin typeface="Arial"/>
              <a:ea typeface="Arial"/>
              <a:cs typeface="Arial"/>
              <a:sym typeface="Arial"/>
            </a:endParaRPr>
          </a:p>
          <a:p>
            <a:pPr marL="457200" marR="0" lvl="0" indent="-387350" algn="l" rtl="0">
              <a:lnSpc>
                <a:spcPct val="115000"/>
              </a:lnSpc>
              <a:spcBef>
                <a:spcPts val="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POST /approve-user</a:t>
            </a:r>
            <a:r>
              <a:rPr lang="en-US" sz="2500" b="1" i="0" u="none" strike="noStrike" cap="none">
                <a:solidFill>
                  <a:schemeClr val="dk1"/>
                </a:solidFill>
                <a:latin typeface="Arial"/>
                <a:ea typeface="Arial"/>
                <a:cs typeface="Arial"/>
                <a:sym typeface="Arial"/>
              </a:rPr>
              <a:t> / </a:t>
            </a:r>
            <a:r>
              <a:rPr lang="en-US" sz="2500" b="1" i="0" u="none" strike="noStrike" cap="none">
                <a:solidFill>
                  <a:srgbClr val="188038"/>
                </a:solidFill>
                <a:latin typeface="Roboto Mono"/>
                <a:ea typeface="Roboto Mono"/>
                <a:cs typeface="Roboto Mono"/>
                <a:sym typeface="Roboto Mono"/>
              </a:rPr>
              <a:t>POST /reject-user</a:t>
            </a:r>
            <a:r>
              <a:rPr lang="en-US" sz="2500" b="0" i="0" u="none" strike="noStrike" cap="none">
                <a:solidFill>
                  <a:schemeClr val="dk1"/>
                </a:solidFill>
                <a:latin typeface="Arial"/>
                <a:ea typeface="Arial"/>
                <a:cs typeface="Arial"/>
                <a:sym typeface="Arial"/>
              </a:rPr>
              <a:t>: Approves or rejects restaurant accounts.</a:t>
            </a:r>
            <a:endParaRPr sz="2500" b="0" i="0" u="none" strike="noStrike" cap="none">
              <a:solidFill>
                <a:schemeClr val="dk1"/>
              </a:solidFill>
              <a:latin typeface="Arial"/>
              <a:ea typeface="Arial"/>
              <a:cs typeface="Arial"/>
              <a:sym typeface="Arial"/>
            </a:endParaRPr>
          </a:p>
          <a:p>
            <a:pPr marL="457200" marR="0" lvl="0" indent="-387350" algn="l" rtl="0">
              <a:lnSpc>
                <a:spcPct val="115000"/>
              </a:lnSpc>
              <a:spcBef>
                <a:spcPts val="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GET /fetch-restaurant-details/:id</a:t>
            </a:r>
            <a:r>
              <a:rPr lang="en-US" sz="2500" b="0" i="0" u="none" strike="noStrike" cap="none">
                <a:solidFill>
                  <a:schemeClr val="dk1"/>
                </a:solidFill>
                <a:latin typeface="Arial"/>
                <a:ea typeface="Arial"/>
                <a:cs typeface="Arial"/>
                <a:sym typeface="Arial"/>
              </a:rPr>
              <a:t>: Fetches details of a restaurant by owner ID.</a:t>
            </a:r>
            <a:endParaRPr sz="25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500"/>
              <a:buFont typeface="Arial"/>
              <a:buNone/>
            </a:pPr>
            <a:r>
              <a:rPr lang="en-US" sz="2500" b="1" i="0" u="none" strike="noStrike" cap="none">
                <a:solidFill>
                  <a:schemeClr val="dk1"/>
                </a:solidFill>
                <a:latin typeface="Arial"/>
                <a:ea typeface="Arial"/>
                <a:cs typeface="Arial"/>
                <a:sym typeface="Arial"/>
              </a:rPr>
              <a:t>Food Item Management</a:t>
            </a:r>
            <a:endParaRPr sz="2500" b="1" i="0" u="none" strike="noStrike" cap="none">
              <a:solidFill>
                <a:schemeClr val="dk1"/>
              </a:solidFill>
              <a:latin typeface="Arial"/>
              <a:ea typeface="Arial"/>
              <a:cs typeface="Arial"/>
              <a:sym typeface="Arial"/>
            </a:endParaRPr>
          </a:p>
          <a:p>
            <a:pPr marL="457200" marR="0" lvl="0" indent="-387350" algn="l" rtl="0">
              <a:lnSpc>
                <a:spcPct val="115000"/>
              </a:lnSpc>
              <a:spcBef>
                <a:spcPts val="120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POST /add-new-product</a:t>
            </a:r>
            <a:r>
              <a:rPr lang="en-US" sz="2500" b="0" i="0" u="none" strike="noStrike" cap="none">
                <a:solidFill>
                  <a:schemeClr val="dk1"/>
                </a:solidFill>
                <a:latin typeface="Arial"/>
                <a:ea typeface="Arial"/>
                <a:cs typeface="Arial"/>
                <a:sym typeface="Arial"/>
              </a:rPr>
              <a:t>: Adds a new food item.</a:t>
            </a:r>
            <a:endParaRPr sz="2500" b="0" i="0" u="none" strike="noStrike" cap="none">
              <a:solidFill>
                <a:schemeClr val="dk1"/>
              </a:solidFill>
              <a:latin typeface="Arial"/>
              <a:ea typeface="Arial"/>
              <a:cs typeface="Arial"/>
              <a:sym typeface="Arial"/>
            </a:endParaRPr>
          </a:p>
          <a:p>
            <a:pPr marL="457200" marR="0" lvl="0" indent="-387350" algn="l" rtl="0">
              <a:lnSpc>
                <a:spcPct val="115000"/>
              </a:lnSpc>
              <a:spcBef>
                <a:spcPts val="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PUT /update-product/:id</a:t>
            </a:r>
            <a:r>
              <a:rPr lang="en-US" sz="2500" b="0" i="0" u="none" strike="noStrike" cap="none">
                <a:solidFill>
                  <a:schemeClr val="dk1"/>
                </a:solidFill>
                <a:latin typeface="Arial"/>
                <a:ea typeface="Arial"/>
                <a:cs typeface="Arial"/>
                <a:sym typeface="Arial"/>
              </a:rPr>
              <a:t>: Updates food item details.</a:t>
            </a:r>
            <a:endParaRPr sz="2500" b="0" i="0" u="none" strike="noStrike" cap="none">
              <a:solidFill>
                <a:schemeClr val="dk1"/>
              </a:solidFill>
              <a:latin typeface="Arial"/>
              <a:ea typeface="Arial"/>
              <a:cs typeface="Arial"/>
              <a:sym typeface="Arial"/>
            </a:endParaRPr>
          </a:p>
          <a:p>
            <a:pPr marL="457200" marR="0" lvl="0" indent="-387350" algn="l" rtl="0">
              <a:lnSpc>
                <a:spcPct val="115000"/>
              </a:lnSpc>
              <a:spcBef>
                <a:spcPts val="0"/>
              </a:spcBef>
              <a:spcAft>
                <a:spcPts val="0"/>
              </a:spcAft>
              <a:buClr>
                <a:schemeClr val="dk1"/>
              </a:buClr>
              <a:buSzPts val="2500"/>
              <a:buFont typeface="Arial"/>
              <a:buChar char="●"/>
            </a:pPr>
            <a:r>
              <a:rPr lang="en-US" sz="2500" b="1" i="0" u="none" strike="noStrike" cap="none">
                <a:solidFill>
                  <a:srgbClr val="188038"/>
                </a:solidFill>
                <a:latin typeface="Roboto Mono"/>
                <a:ea typeface="Roboto Mono"/>
                <a:cs typeface="Roboto Mono"/>
                <a:sym typeface="Roboto Mono"/>
              </a:rPr>
              <a:t>GET /fetch-items</a:t>
            </a:r>
            <a:r>
              <a:rPr lang="en-US" sz="2500" b="0" i="0" u="none" strike="noStrike" cap="none">
                <a:solidFill>
                  <a:schemeClr val="dk1"/>
                </a:solidFill>
                <a:latin typeface="Arial"/>
                <a:ea typeface="Arial"/>
                <a:cs typeface="Arial"/>
                <a:sym typeface="Arial"/>
              </a:rPr>
              <a:t>: Fetches all food items.</a:t>
            </a:r>
            <a:endParaRPr sz="25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289"/>
        <p:cNvGrpSpPr/>
        <p:nvPr/>
      </p:nvGrpSpPr>
      <p:grpSpPr>
        <a:xfrm>
          <a:off x="0" y="0"/>
          <a:ext cx="0" cy="0"/>
          <a:chOff x="0" y="0"/>
          <a:chExt cx="0" cy="0"/>
        </a:xfrm>
      </p:grpSpPr>
      <p:sp>
        <p:nvSpPr>
          <p:cNvPr id="290" name="Google Shape;290;p39"/>
          <p:cNvSpPr txBox="1"/>
          <p:nvPr/>
        </p:nvSpPr>
        <p:spPr>
          <a:xfrm>
            <a:off x="476250" y="444500"/>
            <a:ext cx="17335500" cy="11014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Clr>
                <a:schemeClr val="dk1"/>
              </a:buClr>
              <a:buSzPts val="1100"/>
              <a:buFont typeface="Arial"/>
              <a:buNone/>
            </a:pPr>
            <a:r>
              <a:rPr lang="en-US" sz="2400" b="1" i="0" u="none" strike="noStrike" cap="none">
                <a:solidFill>
                  <a:schemeClr val="dk1"/>
                </a:solidFill>
                <a:latin typeface="Arial"/>
                <a:ea typeface="Arial"/>
                <a:cs typeface="Arial"/>
                <a:sym typeface="Arial"/>
              </a:rPr>
              <a:t>Order Management</a:t>
            </a:r>
            <a:endParaRPr sz="2400" b="1" i="0" u="none" strike="noStrike" cap="none">
              <a:solidFill>
                <a:schemeClr val="dk1"/>
              </a:solidFill>
              <a:latin typeface="Arial"/>
              <a:ea typeface="Arial"/>
              <a:cs typeface="Arial"/>
              <a:sym typeface="Arial"/>
            </a:endParaRPr>
          </a:p>
          <a:p>
            <a:pPr marL="457200" marR="0" lvl="0" indent="-381000" algn="l" rtl="0">
              <a:lnSpc>
                <a:spcPct val="115000"/>
              </a:lnSpc>
              <a:spcBef>
                <a:spcPts val="120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POST /place-cart-order</a:t>
            </a:r>
            <a:r>
              <a:rPr lang="en-US" sz="2400" b="0" i="0" u="none" strike="noStrike" cap="none">
                <a:solidFill>
                  <a:schemeClr val="dk1"/>
                </a:solidFill>
                <a:latin typeface="Arial"/>
                <a:ea typeface="Arial"/>
                <a:cs typeface="Arial"/>
                <a:sym typeface="Arial"/>
              </a:rPr>
              <a:t>: Places an order from cart items.</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PUT /cancel-order</a:t>
            </a:r>
            <a:r>
              <a:rPr lang="en-US" sz="2400" b="0" i="0" u="none" strike="noStrike" cap="none">
                <a:solidFill>
                  <a:schemeClr val="dk1"/>
                </a:solidFill>
                <a:latin typeface="Arial"/>
                <a:ea typeface="Arial"/>
                <a:cs typeface="Arial"/>
                <a:sym typeface="Arial"/>
              </a:rPr>
              <a:t>: Cancels an order.</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PUT /update-order-status</a:t>
            </a:r>
            <a:r>
              <a:rPr lang="en-US" sz="2400" b="0" i="0" u="none" strike="noStrike" cap="none">
                <a:solidFill>
                  <a:schemeClr val="dk1"/>
                </a:solidFill>
                <a:latin typeface="Arial"/>
                <a:ea typeface="Arial"/>
                <a:cs typeface="Arial"/>
                <a:sym typeface="Arial"/>
              </a:rPr>
              <a:t>: Updates the status of an order.</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GET /fetch-orders</a:t>
            </a:r>
            <a:r>
              <a:rPr lang="en-US" sz="2400" b="0" i="0" u="none" strike="noStrike" cap="none">
                <a:solidFill>
                  <a:schemeClr val="dk1"/>
                </a:solidFill>
                <a:latin typeface="Arial"/>
                <a:ea typeface="Arial"/>
                <a:cs typeface="Arial"/>
                <a:sym typeface="Arial"/>
              </a:rPr>
              <a:t>: Fetches all orders.</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Cart Operations</a:t>
            </a:r>
            <a:endParaRPr sz="2400" b="1" i="0" u="none" strike="noStrike" cap="none">
              <a:solidFill>
                <a:schemeClr val="dk1"/>
              </a:solidFill>
              <a:latin typeface="Arial"/>
              <a:ea typeface="Arial"/>
              <a:cs typeface="Arial"/>
              <a:sym typeface="Arial"/>
            </a:endParaRPr>
          </a:p>
          <a:p>
            <a:pPr marL="457200" marR="0" lvl="0" indent="-381000" algn="l" rtl="0">
              <a:lnSpc>
                <a:spcPct val="115000"/>
              </a:lnSpc>
              <a:spcBef>
                <a:spcPts val="120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POST /add-to-cart</a:t>
            </a:r>
            <a:r>
              <a:rPr lang="en-US" sz="2400" b="0" i="0" u="none" strike="noStrike" cap="none">
                <a:solidFill>
                  <a:schemeClr val="dk1"/>
                </a:solidFill>
                <a:latin typeface="Arial"/>
                <a:ea typeface="Arial"/>
                <a:cs typeface="Arial"/>
                <a:sym typeface="Arial"/>
              </a:rPr>
              <a:t>: Adds a food item to the cart.</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GET /fetch-cart</a:t>
            </a:r>
            <a:r>
              <a:rPr lang="en-US" sz="2400" b="0" i="0" u="none" strike="noStrike" cap="none">
                <a:solidFill>
                  <a:schemeClr val="dk1"/>
                </a:solidFill>
                <a:latin typeface="Arial"/>
                <a:ea typeface="Arial"/>
                <a:cs typeface="Arial"/>
                <a:sym typeface="Arial"/>
              </a:rPr>
              <a:t>: Fetches all items in the cart.</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PUT /remove-item</a:t>
            </a:r>
            <a:r>
              <a:rPr lang="en-US" sz="2400" b="0" i="0" u="none" strike="noStrike" cap="none">
                <a:solidFill>
                  <a:schemeClr val="dk1"/>
                </a:solidFill>
                <a:latin typeface="Arial"/>
                <a:ea typeface="Arial"/>
                <a:cs typeface="Arial"/>
                <a:sym typeface="Arial"/>
              </a:rPr>
              <a:t>: Removes an item from the cart.</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Admin Features</a:t>
            </a:r>
            <a:endParaRPr sz="2400" b="1" i="0" u="none" strike="noStrike" cap="none">
              <a:solidFill>
                <a:schemeClr val="dk1"/>
              </a:solidFill>
              <a:latin typeface="Arial"/>
              <a:ea typeface="Arial"/>
              <a:cs typeface="Arial"/>
              <a:sym typeface="Arial"/>
            </a:endParaRPr>
          </a:p>
          <a:p>
            <a:pPr marL="457200" marR="0" lvl="0" indent="-381000" algn="l" rtl="0">
              <a:lnSpc>
                <a:spcPct val="115000"/>
              </a:lnSpc>
              <a:spcBef>
                <a:spcPts val="120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POST /update-promote-list</a:t>
            </a:r>
            <a:r>
              <a:rPr lang="en-US" sz="2400" b="0" i="0" u="none" strike="noStrike" cap="none">
                <a:solidFill>
                  <a:schemeClr val="dk1"/>
                </a:solidFill>
                <a:latin typeface="Arial"/>
                <a:ea typeface="Arial"/>
                <a:cs typeface="Arial"/>
                <a:sym typeface="Arial"/>
              </a:rPr>
              <a:t>: Updates the promoted restaurants list.</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GET /fetch-promoted-list</a:t>
            </a:r>
            <a:r>
              <a:rPr lang="en-US" sz="2400" b="0" i="0" u="none" strike="noStrike" cap="none">
                <a:solidFill>
                  <a:schemeClr val="dk1"/>
                </a:solidFill>
                <a:latin typeface="Arial"/>
                <a:ea typeface="Arial"/>
                <a:cs typeface="Arial"/>
                <a:sym typeface="Arial"/>
              </a:rPr>
              <a:t>: Fetches the promoted restaurants list.</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n-US" sz="2400" b="1" i="0" u="none" strike="noStrike" cap="none">
                <a:solidFill>
                  <a:srgbClr val="188038"/>
                </a:solidFill>
                <a:latin typeface="Roboto Mono"/>
                <a:ea typeface="Roboto Mono"/>
                <a:cs typeface="Roboto Mono"/>
                <a:sym typeface="Roboto Mono"/>
              </a:rPr>
              <a:t>GET /fetch-categories</a:t>
            </a:r>
            <a:r>
              <a:rPr lang="en-US" sz="2400" b="0" i="0" u="none" strike="noStrike" cap="none">
                <a:solidFill>
                  <a:schemeClr val="dk1"/>
                </a:solidFill>
                <a:latin typeface="Arial"/>
                <a:ea typeface="Arial"/>
                <a:cs typeface="Arial"/>
                <a:sym typeface="Arial"/>
              </a:rPr>
              <a:t>: Fetches or initializes food categories.</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4. Security and Error Handling</a:t>
            </a:r>
            <a:endParaRPr sz="2400" b="1" i="0" u="none" strike="noStrike" cap="none">
              <a:solidFill>
                <a:schemeClr val="dk1"/>
              </a:solidFill>
              <a:latin typeface="Arial"/>
              <a:ea typeface="Arial"/>
              <a:cs typeface="Arial"/>
              <a:sym typeface="Arial"/>
            </a:endParaRPr>
          </a:p>
          <a:p>
            <a:pPr marL="457200" marR="0" lvl="0" indent="-381000" algn="l" rtl="0">
              <a:lnSpc>
                <a:spcPct val="115000"/>
              </a:lnSpc>
              <a:spcBef>
                <a:spcPts val="120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Password Security</a:t>
            </a:r>
            <a:r>
              <a:rPr lang="en-US" sz="2400" b="0" i="0" u="none" strike="noStrike" cap="none">
                <a:solidFill>
                  <a:schemeClr val="dk1"/>
                </a:solidFill>
                <a:latin typeface="Arial"/>
                <a:ea typeface="Arial"/>
                <a:cs typeface="Arial"/>
                <a:sym typeface="Arial"/>
              </a:rPr>
              <a:t>: Passwords are hashed using </a:t>
            </a:r>
            <a:r>
              <a:rPr lang="en-US" sz="2400" b="0" i="0" u="none" strike="noStrike" cap="none">
                <a:solidFill>
                  <a:srgbClr val="188038"/>
                </a:solidFill>
                <a:latin typeface="Roboto Mono"/>
                <a:ea typeface="Roboto Mono"/>
                <a:cs typeface="Roboto Mono"/>
                <a:sym typeface="Roboto Mono"/>
              </a:rPr>
              <a:t>bcrypt</a:t>
            </a:r>
            <a:r>
              <a:rPr lang="en-US" sz="2400" b="0" i="0" u="none" strike="noStrike" cap="none">
                <a:solidFill>
                  <a:schemeClr val="dk1"/>
                </a:solidFill>
                <a:latin typeface="Arial"/>
                <a:ea typeface="Arial"/>
                <a:cs typeface="Arial"/>
                <a:sym typeface="Arial"/>
              </a:rPr>
              <a:t>.</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Error Handling</a:t>
            </a:r>
            <a:r>
              <a:rPr lang="en-US" sz="2400" b="0" i="0" u="none" strike="noStrike" cap="none">
                <a:solidFill>
                  <a:schemeClr val="dk1"/>
                </a:solidFill>
                <a:latin typeface="Arial"/>
                <a:ea typeface="Arial"/>
                <a:cs typeface="Arial"/>
                <a:sym typeface="Arial"/>
              </a:rPr>
              <a:t>: All routes include </a:t>
            </a:r>
            <a:r>
              <a:rPr lang="en-US" sz="2400" b="0" i="0" u="none" strike="noStrike" cap="none">
                <a:solidFill>
                  <a:srgbClr val="188038"/>
                </a:solidFill>
                <a:latin typeface="Roboto Mono"/>
                <a:ea typeface="Roboto Mono"/>
                <a:cs typeface="Roboto Mono"/>
                <a:sym typeface="Roboto Mono"/>
              </a:rPr>
              <a:t>try-catch</a:t>
            </a:r>
            <a:r>
              <a:rPr lang="en-US" sz="2400" b="0" i="0" u="none" strike="noStrike" cap="none">
                <a:solidFill>
                  <a:schemeClr val="dk1"/>
                </a:solidFill>
                <a:latin typeface="Arial"/>
                <a:ea typeface="Arial"/>
                <a:cs typeface="Arial"/>
                <a:sym typeface="Arial"/>
              </a:rPr>
              <a:t> blocks for error management.</a:t>
            </a:r>
            <a:endParaRPr sz="2400" b="0" i="0" u="none" strike="noStrike" cap="none">
              <a:solidFill>
                <a:schemeClr val="dk1"/>
              </a:solidFill>
              <a:latin typeface="Arial"/>
              <a:ea typeface="Arial"/>
              <a:cs typeface="Arial"/>
              <a:sym typeface="Arial"/>
            </a:endParaRPr>
          </a:p>
          <a:p>
            <a:pPr marL="457200" marR="0" lvl="0" indent="-381000" algn="l" rtl="0">
              <a:lnSpc>
                <a:spcPct val="115000"/>
              </a:lnSpc>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Default Middleware</a:t>
            </a:r>
            <a:r>
              <a:rPr lang="en-US" sz="2400" b="0" i="0" u="none" strike="noStrike" cap="none">
                <a:solidFill>
                  <a:schemeClr val="dk1"/>
                </a:solidFill>
                <a:latin typeface="Arial"/>
                <a:ea typeface="Arial"/>
                <a:cs typeface="Arial"/>
                <a:sym typeface="Arial"/>
              </a:rPr>
              <a:t>:</a:t>
            </a:r>
            <a:endParaRPr sz="2400" b="0" i="0" u="none" strike="noStrike" cap="none">
              <a:solidFill>
                <a:schemeClr val="dk1"/>
              </a:solidFill>
              <a:latin typeface="Arial"/>
              <a:ea typeface="Arial"/>
              <a:cs typeface="Arial"/>
              <a:sym typeface="Arial"/>
            </a:endParaRPr>
          </a:p>
          <a:p>
            <a:pPr marL="914400" marR="0" lvl="1" indent="-381000" algn="l" rtl="0">
              <a:lnSpc>
                <a:spcPct val="115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Handles JSON and URL-encoded data.</a:t>
            </a:r>
            <a:endParaRPr sz="2400" b="0" i="0" u="none" strike="noStrike" cap="none">
              <a:solidFill>
                <a:schemeClr val="dk1"/>
              </a:solidFill>
              <a:latin typeface="Arial"/>
              <a:ea typeface="Arial"/>
              <a:cs typeface="Arial"/>
              <a:sym typeface="Arial"/>
            </a:endParaRPr>
          </a:p>
          <a:p>
            <a:pPr marL="914400" marR="0" lvl="1" indent="-381000" algn="l" rtl="0">
              <a:lnSpc>
                <a:spcPct val="115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Allows cross-origin requests with </a:t>
            </a:r>
            <a:r>
              <a:rPr lang="en-US" sz="2400" b="0" i="0" u="none" strike="noStrike" cap="none">
                <a:solidFill>
                  <a:srgbClr val="188038"/>
                </a:solidFill>
                <a:latin typeface="Roboto Mono"/>
                <a:ea typeface="Roboto Mono"/>
                <a:cs typeface="Roboto Mono"/>
                <a:sym typeface="Roboto Mono"/>
              </a:rPr>
              <a:t>CORS</a:t>
            </a:r>
            <a:r>
              <a:rPr lang="en-US" sz="2400" b="0" i="0" u="none" strike="noStrike" cap="none">
                <a:solidFill>
                  <a:schemeClr val="dk1"/>
                </a:solidFill>
                <a:latin typeface="Arial"/>
                <a:ea typeface="Arial"/>
                <a:cs typeface="Arial"/>
                <a:sym typeface="Arial"/>
              </a:rPr>
              <a:t>.</a:t>
            </a: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294"/>
        <p:cNvGrpSpPr/>
        <p:nvPr/>
      </p:nvGrpSpPr>
      <p:grpSpPr>
        <a:xfrm>
          <a:off x="0" y="0"/>
          <a:ext cx="0" cy="0"/>
          <a:chOff x="0" y="0"/>
          <a:chExt cx="0" cy="0"/>
        </a:xfrm>
      </p:grpSpPr>
      <p:sp>
        <p:nvSpPr>
          <p:cNvPr id="295" name="Google Shape;295;p40"/>
          <p:cNvSpPr txBox="1"/>
          <p:nvPr/>
        </p:nvSpPr>
        <p:spPr>
          <a:xfrm>
            <a:off x="0" y="0"/>
            <a:ext cx="18288000" cy="585000"/>
          </a:xfrm>
          <a:prstGeom prst="rect">
            <a:avLst/>
          </a:prstGeom>
          <a:noFill/>
          <a:ln>
            <a:noFill/>
          </a:ln>
        </p:spPr>
        <p:txBody>
          <a:bodyPr spcFirstLastPara="1" wrap="square" lIns="91425" tIns="91425" rIns="91425" bIns="91425" anchor="t" anchorCtr="0">
            <a:spAutoFit/>
          </a:bodyPr>
          <a:lstStyle/>
          <a:p>
            <a:pPr marL="914400" marR="0" lvl="1" indent="-228600" algn="l" rtl="0">
              <a:lnSpc>
                <a:spcPct val="115000"/>
              </a:lnSpc>
              <a:spcBef>
                <a:spcPts val="1200"/>
              </a:spcBef>
              <a:spcAft>
                <a:spcPts val="0"/>
              </a:spcAft>
              <a:buClr>
                <a:schemeClr val="dk1"/>
              </a:buClr>
              <a:buSzPts val="2600"/>
              <a:buFont typeface="Arial"/>
              <a:buNone/>
            </a:pPr>
            <a:endParaRPr sz="2600" b="0" i="0" u="none" strike="noStrike" cap="none">
              <a:solidFill>
                <a:schemeClr val="dk1"/>
              </a:solidFill>
              <a:latin typeface="Arial"/>
              <a:ea typeface="Arial"/>
              <a:cs typeface="Arial"/>
              <a:sym typeface="Arial"/>
            </a:endParaRPr>
          </a:p>
        </p:txBody>
      </p:sp>
      <p:sp>
        <p:nvSpPr>
          <p:cNvPr id="296" name="Google Shape;296;p40"/>
          <p:cNvSpPr txBox="1"/>
          <p:nvPr/>
        </p:nvSpPr>
        <p:spPr>
          <a:xfrm>
            <a:off x="2269075" y="241300"/>
            <a:ext cx="121920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Packages involved in the server:</a:t>
            </a:r>
            <a:endParaRPr sz="4000" b="1" i="0" u="none" strike="noStrike" cap="none">
              <a:solidFill>
                <a:schemeClr val="dk1"/>
              </a:solidFill>
              <a:latin typeface="Calibri"/>
              <a:ea typeface="Calibri"/>
              <a:cs typeface="Calibri"/>
              <a:sym typeface="Calibri"/>
            </a:endParaRPr>
          </a:p>
        </p:txBody>
      </p:sp>
      <p:sp>
        <p:nvSpPr>
          <p:cNvPr id="297" name="Google Shape;297;p40"/>
          <p:cNvSpPr txBox="1"/>
          <p:nvPr/>
        </p:nvSpPr>
        <p:spPr>
          <a:xfrm>
            <a:off x="385225" y="1278475"/>
            <a:ext cx="17674200" cy="9383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chemeClr val="dk1"/>
              </a:buClr>
              <a:buSzPts val="1100"/>
              <a:buFont typeface="Arial"/>
              <a:buNone/>
            </a:pPr>
            <a:r>
              <a:rPr lang="en-US" sz="2600" b="0" i="0" u="none" strike="noStrike" cap="none">
                <a:solidFill>
                  <a:schemeClr val="dk1"/>
                </a:solidFill>
                <a:latin typeface="Arial"/>
                <a:ea typeface="Arial"/>
                <a:cs typeface="Arial"/>
                <a:sym typeface="Arial"/>
              </a:rPr>
              <a:t>The following packages are used in the code and play a crucial role in building the backend server for the food delivery application:</a:t>
            </a:r>
            <a:endParaRPr sz="2600" b="0" i="0" u="none" strike="noStrike" cap="none">
              <a:solidFill>
                <a:schemeClr val="dk1"/>
              </a:solidFill>
              <a:latin typeface="Arial"/>
              <a:ea typeface="Arial"/>
              <a:cs typeface="Arial"/>
              <a:sym typeface="Arial"/>
            </a:endParaRPr>
          </a:p>
          <a:p>
            <a:pPr marL="0" marR="0" lvl="0" indent="0" algn="l" rtl="0">
              <a:lnSpc>
                <a:spcPct val="115000"/>
              </a:lnSpc>
              <a:spcBef>
                <a:spcPts val="1400"/>
              </a:spcBef>
              <a:spcAft>
                <a:spcPts val="0"/>
              </a:spcAft>
              <a:buClr>
                <a:schemeClr val="dk1"/>
              </a:buClr>
              <a:buSzPts val="1100"/>
              <a:buFont typeface="Arial"/>
              <a:buNone/>
            </a:pPr>
            <a:r>
              <a:rPr lang="en-US" sz="2600" b="1" i="0" u="none" strike="noStrike" cap="none">
                <a:solidFill>
                  <a:schemeClr val="dk1"/>
                </a:solidFill>
                <a:latin typeface="Arial"/>
                <a:ea typeface="Arial"/>
                <a:cs typeface="Arial"/>
                <a:sym typeface="Arial"/>
              </a:rPr>
              <a:t>1. </a:t>
            </a:r>
            <a:r>
              <a:rPr lang="en-US" sz="2600" b="1" i="0" u="none" strike="noStrike" cap="none">
                <a:solidFill>
                  <a:srgbClr val="188038"/>
                </a:solidFill>
                <a:latin typeface="Roboto Mono"/>
                <a:ea typeface="Roboto Mono"/>
                <a:cs typeface="Roboto Mono"/>
                <a:sym typeface="Roboto Mono"/>
              </a:rPr>
              <a:t>express</a:t>
            </a:r>
            <a:endParaRPr sz="2600" b="1" i="0" u="none" strike="noStrike" cap="none">
              <a:solidFill>
                <a:srgbClr val="188038"/>
              </a:solidFill>
              <a:latin typeface="Roboto Mono"/>
              <a:ea typeface="Roboto Mono"/>
              <a:cs typeface="Roboto Mono"/>
              <a:sym typeface="Roboto Mono"/>
            </a:endParaRPr>
          </a:p>
          <a:p>
            <a:pPr marL="457200" marR="0" lvl="0" indent="-393700" algn="l" rtl="0">
              <a:lnSpc>
                <a:spcPct val="115000"/>
              </a:lnSpc>
              <a:spcBef>
                <a:spcPts val="120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Purpose</a:t>
            </a:r>
            <a:r>
              <a:rPr lang="en-US" sz="2600" b="0" i="0" u="none" strike="noStrike" cap="none">
                <a:solidFill>
                  <a:schemeClr val="dk1"/>
                </a:solidFill>
                <a:latin typeface="Arial"/>
                <a:ea typeface="Arial"/>
                <a:cs typeface="Arial"/>
                <a:sym typeface="Arial"/>
              </a:rPr>
              <a:t>: Framework for building web applications and APIs in Node.js.</a:t>
            </a:r>
            <a:endParaRPr sz="2600" b="0" i="0" u="none" strike="noStrike" cap="none">
              <a:solidFill>
                <a:schemeClr val="dk1"/>
              </a:solidFill>
              <a:latin typeface="Arial"/>
              <a:ea typeface="Arial"/>
              <a:cs typeface="Arial"/>
              <a:sym typeface="Arial"/>
            </a:endParaRPr>
          </a:p>
          <a:p>
            <a:pPr marL="457200" marR="0" lvl="0" indent="-393700" algn="l" rtl="0">
              <a:lnSpc>
                <a:spcPct val="115000"/>
              </a:lnSpc>
              <a:spcBef>
                <a:spcPts val="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Usage in Code</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Simplifies route handling (e.g., </a:t>
            </a:r>
            <a:r>
              <a:rPr lang="en-US" sz="2600" b="0" i="0" u="none" strike="noStrike" cap="none">
                <a:solidFill>
                  <a:srgbClr val="188038"/>
                </a:solidFill>
                <a:latin typeface="Roboto Mono"/>
                <a:ea typeface="Roboto Mono"/>
                <a:cs typeface="Roboto Mono"/>
                <a:sym typeface="Roboto Mono"/>
              </a:rPr>
              <a:t>app.post</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app.get</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Middleware integration for request handling.</a:t>
            </a:r>
            <a:endParaRPr sz="2600" b="0" i="0" u="none" strike="noStrike" cap="none">
              <a:solidFill>
                <a:schemeClr val="dk1"/>
              </a:solidFill>
              <a:latin typeface="Arial"/>
              <a:ea typeface="Arial"/>
              <a:cs typeface="Arial"/>
              <a:sym typeface="Arial"/>
            </a:endParaRPr>
          </a:p>
          <a:p>
            <a:pPr marL="457200" marR="0" lvl="0" indent="-393700" algn="l" rtl="0">
              <a:lnSpc>
                <a:spcPct val="115000"/>
              </a:lnSpc>
              <a:spcBef>
                <a:spcPts val="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Why Important</a:t>
            </a:r>
            <a:r>
              <a:rPr lang="en-US" sz="2600" b="0" i="0" u="none" strike="noStrike" cap="none">
                <a:solidFill>
                  <a:schemeClr val="dk1"/>
                </a:solidFill>
                <a:latin typeface="Arial"/>
                <a:ea typeface="Arial"/>
                <a:cs typeface="Arial"/>
                <a:sym typeface="Arial"/>
              </a:rPr>
              <a:t>: Provides a robust structure for the server.</a:t>
            </a:r>
            <a:endParaRPr sz="2600" b="0" i="0" u="none" strike="noStrike" cap="none">
              <a:solidFill>
                <a:schemeClr val="dk1"/>
              </a:solidFill>
              <a:latin typeface="Arial"/>
              <a:ea typeface="Arial"/>
              <a:cs typeface="Arial"/>
              <a:sym typeface="Arial"/>
            </a:endParaRPr>
          </a:p>
          <a:p>
            <a:pPr marL="0" marR="0" lvl="0" indent="0" algn="l" rtl="0">
              <a:lnSpc>
                <a:spcPct val="115000"/>
              </a:lnSpc>
              <a:spcBef>
                <a:spcPts val="140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2. </a:t>
            </a:r>
            <a:r>
              <a:rPr lang="en-US" sz="2600" b="1" i="0" u="none" strike="noStrike" cap="none">
                <a:solidFill>
                  <a:srgbClr val="188038"/>
                </a:solidFill>
                <a:latin typeface="Roboto Mono"/>
                <a:ea typeface="Roboto Mono"/>
                <a:cs typeface="Roboto Mono"/>
                <a:sym typeface="Roboto Mono"/>
              </a:rPr>
              <a:t>body-parser</a:t>
            </a:r>
            <a:endParaRPr sz="2600" b="1" i="0" u="none" strike="noStrike" cap="none">
              <a:solidFill>
                <a:srgbClr val="188038"/>
              </a:solidFill>
              <a:latin typeface="Roboto Mono"/>
              <a:ea typeface="Roboto Mono"/>
              <a:cs typeface="Roboto Mono"/>
              <a:sym typeface="Roboto Mono"/>
            </a:endParaRPr>
          </a:p>
          <a:p>
            <a:pPr marL="457200" marR="0" lvl="0" indent="-393700" algn="l" rtl="0">
              <a:lnSpc>
                <a:spcPct val="115000"/>
              </a:lnSpc>
              <a:spcBef>
                <a:spcPts val="120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Purpose</a:t>
            </a:r>
            <a:r>
              <a:rPr lang="en-US" sz="2600" b="0" i="0" u="none" strike="noStrike" cap="none">
                <a:solidFill>
                  <a:schemeClr val="dk1"/>
                </a:solidFill>
                <a:latin typeface="Arial"/>
                <a:ea typeface="Arial"/>
                <a:cs typeface="Arial"/>
                <a:sym typeface="Arial"/>
              </a:rPr>
              <a:t>: Parses incoming request bodies (JSON or URL-encoded) and makes them accessible in </a:t>
            </a:r>
            <a:r>
              <a:rPr lang="en-US" sz="2600" b="0" i="0" u="none" strike="noStrike" cap="none">
                <a:solidFill>
                  <a:srgbClr val="188038"/>
                </a:solidFill>
                <a:latin typeface="Roboto Mono"/>
                <a:ea typeface="Roboto Mono"/>
                <a:cs typeface="Roboto Mono"/>
                <a:sym typeface="Roboto Mono"/>
              </a:rPr>
              <a:t>req.body</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457200" marR="0" lvl="0" indent="-393700" algn="l" rtl="0">
              <a:lnSpc>
                <a:spcPct val="115000"/>
              </a:lnSpc>
              <a:spcBef>
                <a:spcPts val="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Usage in Code</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rgbClr val="188038"/>
                </a:solidFill>
                <a:latin typeface="Roboto Mono"/>
                <a:ea typeface="Roboto Mono"/>
                <a:cs typeface="Roboto Mono"/>
                <a:sym typeface="Roboto Mono"/>
              </a:rPr>
              <a:t>app.use(bodyParser.json({limit: "30mb", extended: true}))</a:t>
            </a:r>
            <a:r>
              <a:rPr lang="en-US" sz="2600" b="0" i="0" u="none" strike="noStrike" cap="none">
                <a:solidFill>
                  <a:schemeClr val="dk1"/>
                </a:solidFill>
                <a:latin typeface="Arial"/>
                <a:ea typeface="Arial"/>
                <a:cs typeface="Arial"/>
                <a:sym typeface="Arial"/>
              </a:rPr>
              <a:t>: Parses JSON payloads up to 30MB.</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rgbClr val="188038"/>
                </a:solidFill>
                <a:latin typeface="Roboto Mono"/>
                <a:ea typeface="Roboto Mono"/>
                <a:cs typeface="Roboto Mono"/>
                <a:sym typeface="Roboto Mono"/>
              </a:rPr>
              <a:t>app.use(bodyParser.urlencoded({limit: "30mb", extended: true}))</a:t>
            </a:r>
            <a:r>
              <a:rPr lang="en-US" sz="2600" b="0" i="0" u="none" strike="noStrike" cap="none">
                <a:solidFill>
                  <a:schemeClr val="dk1"/>
                </a:solidFill>
                <a:latin typeface="Arial"/>
                <a:ea typeface="Arial"/>
                <a:cs typeface="Arial"/>
                <a:sym typeface="Arial"/>
              </a:rPr>
              <a:t>: Parses URL-encoded data.</a:t>
            </a:r>
            <a:endParaRPr sz="2600" b="0" i="0" u="none" strike="noStrike" cap="none">
              <a:solidFill>
                <a:schemeClr val="dk1"/>
              </a:solidFill>
              <a:latin typeface="Arial"/>
              <a:ea typeface="Arial"/>
              <a:cs typeface="Arial"/>
              <a:sym typeface="Arial"/>
            </a:endParaRPr>
          </a:p>
          <a:p>
            <a:pPr marL="457200" marR="0" lvl="0" indent="-393700" algn="l" rtl="0">
              <a:lnSpc>
                <a:spcPct val="115000"/>
              </a:lnSpc>
              <a:spcBef>
                <a:spcPts val="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Why Important</a:t>
            </a:r>
            <a:r>
              <a:rPr lang="en-US" sz="2600" b="0" i="0" u="none" strike="noStrike" cap="none">
                <a:solidFill>
                  <a:schemeClr val="dk1"/>
                </a:solidFill>
                <a:latin typeface="Arial"/>
                <a:ea typeface="Arial"/>
                <a:cs typeface="Arial"/>
                <a:sym typeface="Arial"/>
              </a:rPr>
              <a:t>: Ensures that request payloads are processed correctly, especially for APIs handling large data.</a:t>
            </a:r>
            <a:endParaRPr sz="26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600"/>
              <a:buFont typeface="Arial"/>
              <a:buNone/>
            </a:pPr>
            <a:endParaRPr sz="26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600"/>
              <a:buFont typeface="Arial"/>
              <a:buNone/>
            </a:pPr>
            <a:endParaRPr sz="2600" b="0" i="0" u="none" strike="noStrike" cap="non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01"/>
        <p:cNvGrpSpPr/>
        <p:nvPr/>
      </p:nvGrpSpPr>
      <p:grpSpPr>
        <a:xfrm>
          <a:off x="0" y="0"/>
          <a:ext cx="0" cy="0"/>
          <a:chOff x="0" y="0"/>
          <a:chExt cx="0" cy="0"/>
        </a:xfrm>
      </p:grpSpPr>
      <p:sp>
        <p:nvSpPr>
          <p:cNvPr id="302" name="Google Shape;302;p41"/>
          <p:cNvSpPr txBox="1"/>
          <p:nvPr/>
        </p:nvSpPr>
        <p:spPr>
          <a:xfrm>
            <a:off x="0" y="0"/>
            <a:ext cx="18017100" cy="995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400"/>
              </a:spcBef>
              <a:spcAft>
                <a:spcPts val="0"/>
              </a:spcAft>
              <a:buClr>
                <a:srgbClr val="000000"/>
              </a:buClr>
              <a:buSzPts val="3250"/>
              <a:buFont typeface="Arial"/>
              <a:buNone/>
            </a:pPr>
            <a:r>
              <a:rPr lang="en-US" sz="3250" b="1" i="0" u="none" strike="noStrike" cap="none">
                <a:solidFill>
                  <a:schemeClr val="dk1"/>
                </a:solidFill>
                <a:latin typeface="Arial"/>
                <a:ea typeface="Arial"/>
                <a:cs typeface="Arial"/>
                <a:sym typeface="Arial"/>
              </a:rPr>
              <a:t>3. </a:t>
            </a:r>
            <a:r>
              <a:rPr lang="en-US" sz="3250" b="1" i="0" u="none" strike="noStrike" cap="none">
                <a:solidFill>
                  <a:srgbClr val="188038"/>
                </a:solidFill>
                <a:latin typeface="Roboto Mono"/>
                <a:ea typeface="Roboto Mono"/>
                <a:cs typeface="Roboto Mono"/>
                <a:sym typeface="Roboto Mono"/>
              </a:rPr>
              <a:t>mongoose</a:t>
            </a:r>
            <a:endParaRPr sz="3250" b="1" i="0" u="none" strike="noStrike" cap="none">
              <a:solidFill>
                <a:srgbClr val="188038"/>
              </a:solidFill>
              <a:latin typeface="Roboto Mono"/>
              <a:ea typeface="Roboto Mono"/>
              <a:cs typeface="Roboto Mono"/>
              <a:sym typeface="Roboto Mono"/>
            </a:endParaRPr>
          </a:p>
          <a:p>
            <a:pPr marL="457200" marR="0" lvl="0" indent="-434975" algn="l" rtl="0">
              <a:lnSpc>
                <a:spcPct val="115000"/>
              </a:lnSpc>
              <a:spcBef>
                <a:spcPts val="1200"/>
              </a:spcBef>
              <a:spcAft>
                <a:spcPts val="0"/>
              </a:spcAft>
              <a:buClr>
                <a:schemeClr val="dk1"/>
              </a:buClr>
              <a:buSzPts val="3250"/>
              <a:buFont typeface="Arial"/>
              <a:buChar char="●"/>
            </a:pPr>
            <a:r>
              <a:rPr lang="en-US" sz="3250" b="1" i="0" u="none" strike="noStrike" cap="none">
                <a:solidFill>
                  <a:schemeClr val="dk1"/>
                </a:solidFill>
                <a:latin typeface="Arial"/>
                <a:ea typeface="Arial"/>
                <a:cs typeface="Arial"/>
                <a:sym typeface="Arial"/>
              </a:rPr>
              <a:t>Purpose</a:t>
            </a:r>
            <a:r>
              <a:rPr lang="en-US" sz="3250" b="0" i="0" u="none" strike="noStrike" cap="none">
                <a:solidFill>
                  <a:schemeClr val="dk1"/>
                </a:solidFill>
                <a:latin typeface="Arial"/>
                <a:ea typeface="Arial"/>
                <a:cs typeface="Arial"/>
                <a:sym typeface="Arial"/>
              </a:rPr>
              <a:t>: Object Data Modeling (ODM) library for MongoDB and Node.js.</a:t>
            </a:r>
            <a:endParaRPr sz="3250" b="0" i="0" u="none" strike="noStrike" cap="none">
              <a:solidFill>
                <a:schemeClr val="dk1"/>
              </a:solidFill>
              <a:latin typeface="Arial"/>
              <a:ea typeface="Arial"/>
              <a:cs typeface="Arial"/>
              <a:sym typeface="Arial"/>
            </a:endParaRPr>
          </a:p>
          <a:p>
            <a:pPr marL="457200" marR="0" lvl="0" indent="-434975" algn="l" rtl="0">
              <a:lnSpc>
                <a:spcPct val="115000"/>
              </a:lnSpc>
              <a:spcBef>
                <a:spcPts val="0"/>
              </a:spcBef>
              <a:spcAft>
                <a:spcPts val="0"/>
              </a:spcAft>
              <a:buClr>
                <a:schemeClr val="dk1"/>
              </a:buClr>
              <a:buSzPts val="3250"/>
              <a:buFont typeface="Arial"/>
              <a:buChar char="●"/>
            </a:pPr>
            <a:r>
              <a:rPr lang="en-US" sz="3250" b="1" i="0" u="none" strike="noStrike" cap="none">
                <a:solidFill>
                  <a:schemeClr val="dk1"/>
                </a:solidFill>
                <a:latin typeface="Arial"/>
                <a:ea typeface="Arial"/>
                <a:cs typeface="Arial"/>
                <a:sym typeface="Arial"/>
              </a:rPr>
              <a:t>Usage in Code</a:t>
            </a:r>
            <a:r>
              <a:rPr lang="en-US" sz="3250" b="0" i="0" u="none" strike="noStrike" cap="none">
                <a:solidFill>
                  <a:schemeClr val="dk1"/>
                </a:solidFill>
                <a:latin typeface="Arial"/>
                <a:ea typeface="Arial"/>
                <a:cs typeface="Arial"/>
                <a:sym typeface="Arial"/>
              </a:rPr>
              <a:t>:</a:t>
            </a:r>
            <a:endParaRPr sz="3250" b="0" i="0" u="none" strike="noStrike" cap="none">
              <a:solidFill>
                <a:schemeClr val="dk1"/>
              </a:solidFill>
              <a:latin typeface="Arial"/>
              <a:ea typeface="Arial"/>
              <a:cs typeface="Arial"/>
              <a:sym typeface="Arial"/>
            </a:endParaRPr>
          </a:p>
          <a:p>
            <a:pPr marL="914400" marR="0" lvl="1" indent="-434975" algn="l" rtl="0">
              <a:lnSpc>
                <a:spcPct val="115000"/>
              </a:lnSpc>
              <a:spcBef>
                <a:spcPts val="0"/>
              </a:spcBef>
              <a:spcAft>
                <a:spcPts val="0"/>
              </a:spcAft>
              <a:buClr>
                <a:schemeClr val="dk1"/>
              </a:buClr>
              <a:buSzPts val="3250"/>
              <a:buFont typeface="Arial"/>
              <a:buChar char="○"/>
            </a:pPr>
            <a:r>
              <a:rPr lang="en-US" sz="3250" b="1" i="0" u="none" strike="noStrike" cap="none">
                <a:solidFill>
                  <a:schemeClr val="dk1"/>
                </a:solidFill>
                <a:latin typeface="Arial"/>
                <a:ea typeface="Arial"/>
                <a:cs typeface="Arial"/>
                <a:sym typeface="Arial"/>
              </a:rPr>
              <a:t>Schema Definitions</a:t>
            </a:r>
            <a:r>
              <a:rPr lang="en-US" sz="3250" b="0" i="0" u="none" strike="noStrike" cap="none">
                <a:solidFill>
                  <a:schemeClr val="dk1"/>
                </a:solidFill>
                <a:latin typeface="Arial"/>
                <a:ea typeface="Arial"/>
                <a:cs typeface="Arial"/>
                <a:sym typeface="Arial"/>
              </a:rPr>
              <a:t>: Models like </a:t>
            </a:r>
            <a:r>
              <a:rPr lang="en-US" sz="3250" b="0" i="0" u="none" strike="noStrike" cap="none">
                <a:solidFill>
                  <a:srgbClr val="188038"/>
                </a:solidFill>
                <a:latin typeface="Roboto Mono"/>
                <a:ea typeface="Roboto Mono"/>
                <a:cs typeface="Roboto Mono"/>
                <a:sym typeface="Roboto Mono"/>
              </a:rPr>
              <a:t>User</a:t>
            </a:r>
            <a:r>
              <a:rPr lang="en-US" sz="3250" b="0" i="0" u="none" strike="noStrike" cap="none">
                <a:solidFill>
                  <a:schemeClr val="dk1"/>
                </a:solidFill>
                <a:latin typeface="Arial"/>
                <a:ea typeface="Arial"/>
                <a:cs typeface="Arial"/>
                <a:sym typeface="Arial"/>
              </a:rPr>
              <a:t>, </a:t>
            </a:r>
            <a:r>
              <a:rPr lang="en-US" sz="3250" b="0" i="0" u="none" strike="noStrike" cap="none">
                <a:solidFill>
                  <a:srgbClr val="188038"/>
                </a:solidFill>
                <a:latin typeface="Roboto Mono"/>
                <a:ea typeface="Roboto Mono"/>
                <a:cs typeface="Roboto Mono"/>
                <a:sym typeface="Roboto Mono"/>
              </a:rPr>
              <a:t>Restaurant</a:t>
            </a:r>
            <a:r>
              <a:rPr lang="en-US" sz="3250" b="0" i="0" u="none" strike="noStrike" cap="none">
                <a:solidFill>
                  <a:schemeClr val="dk1"/>
                </a:solidFill>
                <a:latin typeface="Arial"/>
                <a:ea typeface="Arial"/>
                <a:cs typeface="Arial"/>
                <a:sym typeface="Arial"/>
              </a:rPr>
              <a:t>, </a:t>
            </a:r>
            <a:r>
              <a:rPr lang="en-US" sz="3250" b="0" i="0" u="none" strike="noStrike" cap="none">
                <a:solidFill>
                  <a:srgbClr val="188038"/>
                </a:solidFill>
                <a:latin typeface="Roboto Mono"/>
                <a:ea typeface="Roboto Mono"/>
                <a:cs typeface="Roboto Mono"/>
                <a:sym typeface="Roboto Mono"/>
              </a:rPr>
              <a:t>Orders</a:t>
            </a:r>
            <a:r>
              <a:rPr lang="en-US" sz="3250" b="0" i="0" u="none" strike="noStrike" cap="none">
                <a:solidFill>
                  <a:schemeClr val="dk1"/>
                </a:solidFill>
                <a:latin typeface="Arial"/>
                <a:ea typeface="Arial"/>
                <a:cs typeface="Arial"/>
                <a:sym typeface="Arial"/>
              </a:rPr>
              <a:t> are defined in </a:t>
            </a:r>
            <a:r>
              <a:rPr lang="en-US" sz="3250" b="0" i="0" u="none" strike="noStrike" cap="none">
                <a:solidFill>
                  <a:srgbClr val="188038"/>
                </a:solidFill>
                <a:latin typeface="Roboto Mono"/>
                <a:ea typeface="Roboto Mono"/>
                <a:cs typeface="Roboto Mono"/>
                <a:sym typeface="Roboto Mono"/>
              </a:rPr>
              <a:t>Schema.js</a:t>
            </a:r>
            <a:r>
              <a:rPr lang="en-US" sz="3250" b="0" i="0" u="none" strike="noStrike" cap="none">
                <a:solidFill>
                  <a:schemeClr val="dk1"/>
                </a:solidFill>
                <a:latin typeface="Arial"/>
                <a:ea typeface="Arial"/>
                <a:cs typeface="Arial"/>
                <a:sym typeface="Arial"/>
              </a:rPr>
              <a:t>.</a:t>
            </a:r>
            <a:endParaRPr sz="3250" b="0" i="0" u="none" strike="noStrike" cap="none">
              <a:solidFill>
                <a:schemeClr val="dk1"/>
              </a:solidFill>
              <a:latin typeface="Arial"/>
              <a:ea typeface="Arial"/>
              <a:cs typeface="Arial"/>
              <a:sym typeface="Arial"/>
            </a:endParaRPr>
          </a:p>
          <a:p>
            <a:pPr marL="914400" marR="0" lvl="1" indent="-434975" algn="l" rtl="0">
              <a:lnSpc>
                <a:spcPct val="115000"/>
              </a:lnSpc>
              <a:spcBef>
                <a:spcPts val="0"/>
              </a:spcBef>
              <a:spcAft>
                <a:spcPts val="0"/>
              </a:spcAft>
              <a:buClr>
                <a:schemeClr val="dk1"/>
              </a:buClr>
              <a:buSzPts val="3250"/>
              <a:buFont typeface="Arial"/>
              <a:buChar char="○"/>
            </a:pPr>
            <a:r>
              <a:rPr lang="en-US" sz="3250" b="1" i="0" u="none" strike="noStrike" cap="none">
                <a:solidFill>
                  <a:schemeClr val="dk1"/>
                </a:solidFill>
                <a:latin typeface="Arial"/>
                <a:ea typeface="Arial"/>
                <a:cs typeface="Arial"/>
                <a:sym typeface="Arial"/>
              </a:rPr>
              <a:t>Database Connection</a:t>
            </a:r>
            <a:r>
              <a:rPr lang="en-US" sz="3250" b="0" i="0" u="none" strike="noStrike" cap="none">
                <a:solidFill>
                  <a:schemeClr val="dk1"/>
                </a:solidFill>
                <a:latin typeface="Arial"/>
                <a:ea typeface="Arial"/>
                <a:cs typeface="Arial"/>
                <a:sym typeface="Arial"/>
              </a:rPr>
              <a:t>: Connects to MongoDB using </a:t>
            </a:r>
            <a:r>
              <a:rPr lang="en-US" sz="3250" b="0" i="0" u="none" strike="noStrike" cap="none">
                <a:solidFill>
                  <a:srgbClr val="188038"/>
                </a:solidFill>
                <a:latin typeface="Roboto Mono"/>
                <a:ea typeface="Roboto Mono"/>
                <a:cs typeface="Roboto Mono"/>
                <a:sym typeface="Roboto Mono"/>
              </a:rPr>
              <a:t>mongoose.connect</a:t>
            </a:r>
            <a:r>
              <a:rPr lang="en-US" sz="3250" b="0" i="0" u="none" strike="noStrike" cap="none">
                <a:solidFill>
                  <a:schemeClr val="dk1"/>
                </a:solidFill>
                <a:latin typeface="Arial"/>
                <a:ea typeface="Arial"/>
                <a:cs typeface="Arial"/>
                <a:sym typeface="Arial"/>
              </a:rPr>
              <a:t>.</a:t>
            </a:r>
            <a:endParaRPr sz="3250" b="0" i="0" u="none" strike="noStrike" cap="none">
              <a:solidFill>
                <a:schemeClr val="dk1"/>
              </a:solidFill>
              <a:latin typeface="Arial"/>
              <a:ea typeface="Arial"/>
              <a:cs typeface="Arial"/>
              <a:sym typeface="Arial"/>
            </a:endParaRPr>
          </a:p>
          <a:p>
            <a:pPr marL="914400" marR="0" lvl="1" indent="-434975" algn="l" rtl="0">
              <a:lnSpc>
                <a:spcPct val="115000"/>
              </a:lnSpc>
              <a:spcBef>
                <a:spcPts val="0"/>
              </a:spcBef>
              <a:spcAft>
                <a:spcPts val="0"/>
              </a:spcAft>
              <a:buClr>
                <a:schemeClr val="dk1"/>
              </a:buClr>
              <a:buSzPts val="3250"/>
              <a:buFont typeface="Arial"/>
              <a:buChar char="○"/>
            </a:pPr>
            <a:r>
              <a:rPr lang="en-US" sz="3250" b="1" i="0" u="none" strike="noStrike" cap="none">
                <a:solidFill>
                  <a:schemeClr val="dk1"/>
                </a:solidFill>
                <a:latin typeface="Arial"/>
                <a:ea typeface="Arial"/>
                <a:cs typeface="Arial"/>
                <a:sym typeface="Arial"/>
              </a:rPr>
              <a:t>CRUD Operations</a:t>
            </a:r>
            <a:r>
              <a:rPr lang="en-US" sz="3250" b="0" i="0" u="none" strike="noStrike" cap="none">
                <a:solidFill>
                  <a:schemeClr val="dk1"/>
                </a:solidFill>
                <a:latin typeface="Arial"/>
                <a:ea typeface="Arial"/>
                <a:cs typeface="Arial"/>
                <a:sym typeface="Arial"/>
              </a:rPr>
              <a:t>: Perform operations such as </a:t>
            </a:r>
            <a:r>
              <a:rPr lang="en-US" sz="3250" b="0" i="0" u="none" strike="noStrike" cap="none">
                <a:solidFill>
                  <a:srgbClr val="188038"/>
                </a:solidFill>
                <a:latin typeface="Roboto Mono"/>
                <a:ea typeface="Roboto Mono"/>
                <a:cs typeface="Roboto Mono"/>
                <a:sym typeface="Roboto Mono"/>
              </a:rPr>
              <a:t>find</a:t>
            </a:r>
            <a:r>
              <a:rPr lang="en-US" sz="3250" b="0" i="0" u="none" strike="noStrike" cap="none">
                <a:solidFill>
                  <a:schemeClr val="dk1"/>
                </a:solidFill>
                <a:latin typeface="Arial"/>
                <a:ea typeface="Arial"/>
                <a:cs typeface="Arial"/>
                <a:sym typeface="Arial"/>
              </a:rPr>
              <a:t>, </a:t>
            </a:r>
            <a:r>
              <a:rPr lang="en-US" sz="3250" b="0" i="0" u="none" strike="noStrike" cap="none">
                <a:solidFill>
                  <a:srgbClr val="188038"/>
                </a:solidFill>
                <a:latin typeface="Roboto Mono"/>
                <a:ea typeface="Roboto Mono"/>
                <a:cs typeface="Roboto Mono"/>
                <a:sym typeface="Roboto Mono"/>
              </a:rPr>
              <a:t>save</a:t>
            </a:r>
            <a:r>
              <a:rPr lang="en-US" sz="3250" b="0" i="0" u="none" strike="noStrike" cap="none">
                <a:solidFill>
                  <a:schemeClr val="dk1"/>
                </a:solidFill>
                <a:latin typeface="Arial"/>
                <a:ea typeface="Arial"/>
                <a:cs typeface="Arial"/>
                <a:sym typeface="Arial"/>
              </a:rPr>
              <a:t>, and </a:t>
            </a:r>
            <a:r>
              <a:rPr lang="en-US" sz="3250" b="0" i="0" u="none" strike="noStrike" cap="none">
                <a:solidFill>
                  <a:srgbClr val="188038"/>
                </a:solidFill>
                <a:latin typeface="Roboto Mono"/>
                <a:ea typeface="Roboto Mono"/>
                <a:cs typeface="Roboto Mono"/>
                <a:sym typeface="Roboto Mono"/>
              </a:rPr>
              <a:t>deleteOne</a:t>
            </a:r>
            <a:r>
              <a:rPr lang="en-US" sz="3250" b="0" i="0" u="none" strike="noStrike" cap="none">
                <a:solidFill>
                  <a:schemeClr val="dk1"/>
                </a:solidFill>
                <a:latin typeface="Arial"/>
                <a:ea typeface="Arial"/>
                <a:cs typeface="Arial"/>
                <a:sym typeface="Arial"/>
              </a:rPr>
              <a:t> on collections.</a:t>
            </a:r>
            <a:endParaRPr sz="3250" b="0" i="0" u="none" strike="noStrike" cap="none">
              <a:solidFill>
                <a:schemeClr val="dk1"/>
              </a:solidFill>
              <a:latin typeface="Arial"/>
              <a:ea typeface="Arial"/>
              <a:cs typeface="Arial"/>
              <a:sym typeface="Arial"/>
            </a:endParaRPr>
          </a:p>
          <a:p>
            <a:pPr marL="457200" marR="0" lvl="0" indent="-434975" algn="l" rtl="0">
              <a:lnSpc>
                <a:spcPct val="115000"/>
              </a:lnSpc>
              <a:spcBef>
                <a:spcPts val="0"/>
              </a:spcBef>
              <a:spcAft>
                <a:spcPts val="0"/>
              </a:spcAft>
              <a:buClr>
                <a:schemeClr val="dk1"/>
              </a:buClr>
              <a:buSzPts val="3250"/>
              <a:buFont typeface="Arial"/>
              <a:buChar char="●"/>
            </a:pPr>
            <a:r>
              <a:rPr lang="en-US" sz="3250" b="1" i="0" u="none" strike="noStrike" cap="none">
                <a:solidFill>
                  <a:schemeClr val="dk1"/>
                </a:solidFill>
                <a:latin typeface="Arial"/>
                <a:ea typeface="Arial"/>
                <a:cs typeface="Arial"/>
                <a:sym typeface="Arial"/>
              </a:rPr>
              <a:t>Why Important</a:t>
            </a:r>
            <a:r>
              <a:rPr lang="en-US" sz="3250" b="0" i="0" u="none" strike="noStrike" cap="none">
                <a:solidFill>
                  <a:schemeClr val="dk1"/>
                </a:solidFill>
                <a:latin typeface="Arial"/>
                <a:ea typeface="Arial"/>
                <a:cs typeface="Arial"/>
                <a:sym typeface="Arial"/>
              </a:rPr>
              <a:t>: Abstracts MongoDB queries into a more developer-friendly format.</a:t>
            </a:r>
            <a:endParaRPr sz="325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3250"/>
              <a:buFont typeface="Arial"/>
              <a:buNone/>
            </a:pPr>
            <a:endParaRPr sz="3250" b="0" i="0" u="none" strike="noStrike" cap="none">
              <a:solidFill>
                <a:schemeClr val="dk1"/>
              </a:solidFill>
              <a:latin typeface="Arial"/>
              <a:ea typeface="Arial"/>
              <a:cs typeface="Arial"/>
              <a:sym typeface="Arial"/>
            </a:endParaRPr>
          </a:p>
          <a:p>
            <a:pPr marL="0" marR="0" lvl="0" indent="0" algn="l" rtl="0">
              <a:lnSpc>
                <a:spcPct val="115000"/>
              </a:lnSpc>
              <a:spcBef>
                <a:spcPts val="1400"/>
              </a:spcBef>
              <a:spcAft>
                <a:spcPts val="0"/>
              </a:spcAft>
              <a:buClr>
                <a:srgbClr val="000000"/>
              </a:buClr>
              <a:buSzPts val="3250"/>
              <a:buFont typeface="Arial"/>
              <a:buNone/>
            </a:pPr>
            <a:r>
              <a:rPr lang="en-US" sz="3250" b="1" i="0" u="none" strike="noStrike" cap="none">
                <a:solidFill>
                  <a:schemeClr val="dk1"/>
                </a:solidFill>
                <a:latin typeface="Arial"/>
                <a:ea typeface="Arial"/>
                <a:cs typeface="Arial"/>
                <a:sym typeface="Arial"/>
              </a:rPr>
              <a:t>4. </a:t>
            </a:r>
            <a:r>
              <a:rPr lang="en-US" sz="3250" b="1" i="0" u="none" strike="noStrike" cap="none">
                <a:solidFill>
                  <a:srgbClr val="188038"/>
                </a:solidFill>
                <a:latin typeface="Roboto Mono"/>
                <a:ea typeface="Roboto Mono"/>
                <a:cs typeface="Roboto Mono"/>
                <a:sym typeface="Roboto Mono"/>
              </a:rPr>
              <a:t>cors</a:t>
            </a:r>
            <a:endParaRPr sz="3250" b="1" i="0" u="none" strike="noStrike" cap="none">
              <a:solidFill>
                <a:srgbClr val="188038"/>
              </a:solidFill>
              <a:latin typeface="Roboto Mono"/>
              <a:ea typeface="Roboto Mono"/>
              <a:cs typeface="Roboto Mono"/>
              <a:sym typeface="Roboto Mono"/>
            </a:endParaRPr>
          </a:p>
          <a:p>
            <a:pPr marL="457200" marR="0" lvl="0" indent="-434975" algn="l" rtl="0">
              <a:lnSpc>
                <a:spcPct val="115000"/>
              </a:lnSpc>
              <a:spcBef>
                <a:spcPts val="1200"/>
              </a:spcBef>
              <a:spcAft>
                <a:spcPts val="0"/>
              </a:spcAft>
              <a:buClr>
                <a:schemeClr val="dk1"/>
              </a:buClr>
              <a:buSzPts val="3250"/>
              <a:buFont typeface="Arial"/>
              <a:buChar char="●"/>
            </a:pPr>
            <a:r>
              <a:rPr lang="en-US" sz="3250" b="1" i="0" u="none" strike="noStrike" cap="none">
                <a:solidFill>
                  <a:schemeClr val="dk1"/>
                </a:solidFill>
                <a:latin typeface="Arial"/>
                <a:ea typeface="Arial"/>
                <a:cs typeface="Arial"/>
                <a:sym typeface="Arial"/>
              </a:rPr>
              <a:t>Purpose</a:t>
            </a:r>
            <a:r>
              <a:rPr lang="en-US" sz="3250" b="0" i="0" u="none" strike="noStrike" cap="none">
                <a:solidFill>
                  <a:schemeClr val="dk1"/>
                </a:solidFill>
                <a:latin typeface="Arial"/>
                <a:ea typeface="Arial"/>
                <a:cs typeface="Arial"/>
                <a:sym typeface="Arial"/>
              </a:rPr>
              <a:t>: Enables Cross-Origin Resource Sharing (CORS) for APIs.</a:t>
            </a:r>
            <a:endParaRPr sz="3250" b="0" i="0" u="none" strike="noStrike" cap="none">
              <a:solidFill>
                <a:schemeClr val="dk1"/>
              </a:solidFill>
              <a:latin typeface="Arial"/>
              <a:ea typeface="Arial"/>
              <a:cs typeface="Arial"/>
              <a:sym typeface="Arial"/>
            </a:endParaRPr>
          </a:p>
          <a:p>
            <a:pPr marL="457200" marR="0" lvl="0" indent="-434975" algn="l" rtl="0">
              <a:lnSpc>
                <a:spcPct val="115000"/>
              </a:lnSpc>
              <a:spcBef>
                <a:spcPts val="0"/>
              </a:spcBef>
              <a:spcAft>
                <a:spcPts val="0"/>
              </a:spcAft>
              <a:buClr>
                <a:schemeClr val="dk1"/>
              </a:buClr>
              <a:buSzPts val="3250"/>
              <a:buFont typeface="Arial"/>
              <a:buChar char="●"/>
            </a:pPr>
            <a:r>
              <a:rPr lang="en-US" sz="3250" b="1" i="0" u="none" strike="noStrike" cap="none">
                <a:solidFill>
                  <a:schemeClr val="dk1"/>
                </a:solidFill>
                <a:latin typeface="Arial"/>
                <a:ea typeface="Arial"/>
                <a:cs typeface="Arial"/>
                <a:sym typeface="Arial"/>
              </a:rPr>
              <a:t>Usage in Code</a:t>
            </a:r>
            <a:r>
              <a:rPr lang="en-US" sz="3250" b="0" i="0" u="none" strike="noStrike" cap="none">
                <a:solidFill>
                  <a:schemeClr val="dk1"/>
                </a:solidFill>
                <a:latin typeface="Arial"/>
                <a:ea typeface="Arial"/>
                <a:cs typeface="Arial"/>
                <a:sym typeface="Arial"/>
              </a:rPr>
              <a:t>:</a:t>
            </a:r>
            <a:endParaRPr sz="3250" b="0" i="0" u="none" strike="noStrike" cap="none">
              <a:solidFill>
                <a:schemeClr val="dk1"/>
              </a:solidFill>
              <a:latin typeface="Arial"/>
              <a:ea typeface="Arial"/>
              <a:cs typeface="Arial"/>
              <a:sym typeface="Arial"/>
            </a:endParaRPr>
          </a:p>
          <a:p>
            <a:pPr marL="914400" marR="0" lvl="1" indent="-434975" algn="l" rtl="0">
              <a:lnSpc>
                <a:spcPct val="115000"/>
              </a:lnSpc>
              <a:spcBef>
                <a:spcPts val="0"/>
              </a:spcBef>
              <a:spcAft>
                <a:spcPts val="0"/>
              </a:spcAft>
              <a:buClr>
                <a:schemeClr val="dk1"/>
              </a:buClr>
              <a:buSzPts val="3250"/>
              <a:buFont typeface="Arial"/>
              <a:buChar char="○"/>
            </a:pPr>
            <a:r>
              <a:rPr lang="en-US" sz="3250" b="0" i="0" u="none" strike="noStrike" cap="none">
                <a:solidFill>
                  <a:srgbClr val="188038"/>
                </a:solidFill>
                <a:latin typeface="Roboto Mono"/>
                <a:ea typeface="Roboto Mono"/>
                <a:cs typeface="Roboto Mono"/>
                <a:sym typeface="Roboto Mono"/>
              </a:rPr>
              <a:t>app.use(cors())</a:t>
            </a:r>
            <a:r>
              <a:rPr lang="en-US" sz="3250" b="0" i="0" u="none" strike="noStrike" cap="none">
                <a:solidFill>
                  <a:schemeClr val="dk1"/>
                </a:solidFill>
                <a:latin typeface="Arial"/>
                <a:ea typeface="Arial"/>
                <a:cs typeface="Arial"/>
                <a:sym typeface="Arial"/>
              </a:rPr>
              <a:t>: Allows the frontend (potentially on a different domain) to make requests to the backend server.</a:t>
            </a:r>
            <a:endParaRPr sz="3250" b="0" i="0" u="none" strike="noStrike" cap="none">
              <a:solidFill>
                <a:schemeClr val="dk1"/>
              </a:solidFill>
              <a:latin typeface="Arial"/>
              <a:ea typeface="Arial"/>
              <a:cs typeface="Arial"/>
              <a:sym typeface="Arial"/>
            </a:endParaRPr>
          </a:p>
          <a:p>
            <a:pPr marL="457200" marR="0" lvl="0" indent="-434975" algn="l" rtl="0">
              <a:lnSpc>
                <a:spcPct val="115000"/>
              </a:lnSpc>
              <a:spcBef>
                <a:spcPts val="0"/>
              </a:spcBef>
              <a:spcAft>
                <a:spcPts val="0"/>
              </a:spcAft>
              <a:buClr>
                <a:schemeClr val="dk1"/>
              </a:buClr>
              <a:buSzPts val="3250"/>
              <a:buFont typeface="Arial"/>
              <a:buChar char="●"/>
            </a:pPr>
            <a:r>
              <a:rPr lang="en-US" sz="3250" b="1" i="0" u="none" strike="noStrike" cap="none">
                <a:solidFill>
                  <a:schemeClr val="dk1"/>
                </a:solidFill>
                <a:latin typeface="Arial"/>
                <a:ea typeface="Arial"/>
                <a:cs typeface="Arial"/>
                <a:sym typeface="Arial"/>
              </a:rPr>
              <a:t>Why Important</a:t>
            </a:r>
            <a:r>
              <a:rPr lang="en-US" sz="3250" b="0" i="0" u="none" strike="noStrike" cap="none">
                <a:solidFill>
                  <a:schemeClr val="dk1"/>
                </a:solidFill>
                <a:latin typeface="Arial"/>
                <a:ea typeface="Arial"/>
                <a:cs typeface="Arial"/>
                <a:sym typeface="Arial"/>
              </a:rPr>
              <a:t>: Ensures frontend and backend can communicate even if they are hosted on different domains or ports.</a:t>
            </a:r>
            <a:endParaRPr sz="325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104"/>
        <p:cNvGrpSpPr/>
        <p:nvPr/>
      </p:nvGrpSpPr>
      <p:grpSpPr>
        <a:xfrm>
          <a:off x="0" y="0"/>
          <a:ext cx="0" cy="0"/>
          <a:chOff x="0" y="0"/>
          <a:chExt cx="0" cy="0"/>
        </a:xfrm>
      </p:grpSpPr>
      <p:grpSp>
        <p:nvGrpSpPr>
          <p:cNvPr id="105" name="Google Shape;105;p15"/>
          <p:cNvGrpSpPr/>
          <p:nvPr/>
        </p:nvGrpSpPr>
        <p:grpSpPr>
          <a:xfrm>
            <a:off x="2205593" y="7445525"/>
            <a:ext cx="3054316" cy="1440342"/>
            <a:chOff x="0" y="-28575"/>
            <a:chExt cx="4072422" cy="1920456"/>
          </a:xfrm>
        </p:grpSpPr>
        <p:sp>
          <p:nvSpPr>
            <p:cNvPr id="106" name="Google Shape;106;p15"/>
            <p:cNvSpPr txBox="1"/>
            <p:nvPr/>
          </p:nvSpPr>
          <p:spPr>
            <a:xfrm>
              <a:off x="0" y="-28575"/>
              <a:ext cx="4072422" cy="757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3600"/>
                <a:buFont typeface="Arial"/>
                <a:buNone/>
              </a:pPr>
              <a:r>
                <a:rPr lang="en-US" sz="3600" b="1" i="0" u="none" strike="noStrike" cap="none">
                  <a:solidFill>
                    <a:srgbClr val="000000"/>
                  </a:solidFill>
                  <a:latin typeface="Overpass"/>
                  <a:ea typeface="Overpass"/>
                  <a:cs typeface="Overpass"/>
                  <a:sym typeface="Overpass"/>
                </a:rPr>
                <a:t>Bharath</a:t>
              </a:r>
              <a:endParaRPr sz="1400" b="0" i="0" u="none" strike="noStrike" cap="none">
                <a:solidFill>
                  <a:srgbClr val="000000"/>
                </a:solidFill>
                <a:latin typeface="Arial"/>
                <a:ea typeface="Arial"/>
                <a:cs typeface="Arial"/>
                <a:sym typeface="Arial"/>
              </a:endParaRPr>
            </a:p>
          </p:txBody>
        </p:sp>
        <p:sp>
          <p:nvSpPr>
            <p:cNvPr id="107" name="Google Shape;107;p15"/>
            <p:cNvSpPr txBox="1"/>
            <p:nvPr/>
          </p:nvSpPr>
          <p:spPr>
            <a:xfrm>
              <a:off x="0" y="769181"/>
              <a:ext cx="4072422" cy="1122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600"/>
                <a:buFont typeface="Arial"/>
                <a:buNone/>
              </a:pPr>
              <a:r>
                <a:rPr lang="en-US" sz="2600" b="0" i="0" u="none" strike="noStrike" cap="none">
                  <a:solidFill>
                    <a:srgbClr val="000000"/>
                  </a:solidFill>
                  <a:latin typeface="Overpass"/>
                  <a:ea typeface="Overpass"/>
                  <a:cs typeface="Overpass"/>
                  <a:sym typeface="Overpass"/>
                </a:rPr>
                <a:t>Team leader and front-end developer</a:t>
              </a:r>
              <a:endParaRPr sz="1400" b="0" i="0" u="none" strike="noStrike" cap="none">
                <a:solidFill>
                  <a:srgbClr val="000000"/>
                </a:solidFill>
                <a:latin typeface="Arial"/>
                <a:ea typeface="Arial"/>
                <a:cs typeface="Arial"/>
                <a:sym typeface="Arial"/>
              </a:endParaRPr>
            </a:p>
          </p:txBody>
        </p:sp>
      </p:grpSp>
      <p:grpSp>
        <p:nvGrpSpPr>
          <p:cNvPr id="108" name="Google Shape;108;p15"/>
          <p:cNvGrpSpPr/>
          <p:nvPr/>
        </p:nvGrpSpPr>
        <p:grpSpPr>
          <a:xfrm>
            <a:off x="5825620" y="7445525"/>
            <a:ext cx="3054316" cy="1118459"/>
            <a:chOff x="0" y="-28575"/>
            <a:chExt cx="4072422" cy="1491279"/>
          </a:xfrm>
        </p:grpSpPr>
        <p:sp>
          <p:nvSpPr>
            <p:cNvPr id="109" name="Google Shape;109;p15"/>
            <p:cNvSpPr txBox="1"/>
            <p:nvPr/>
          </p:nvSpPr>
          <p:spPr>
            <a:xfrm>
              <a:off x="0" y="-28575"/>
              <a:ext cx="4072422" cy="757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3600"/>
                <a:buFont typeface="Arial"/>
                <a:buNone/>
              </a:pPr>
              <a:r>
                <a:rPr lang="en-US" sz="3600" b="1" i="0" u="none" strike="noStrike" cap="none">
                  <a:solidFill>
                    <a:srgbClr val="000000"/>
                  </a:solidFill>
                  <a:latin typeface="Overpass"/>
                  <a:ea typeface="Overpass"/>
                  <a:cs typeface="Overpass"/>
                  <a:sym typeface="Overpass"/>
                </a:rPr>
                <a:t>Kaarthikey</a:t>
              </a:r>
              <a:endParaRPr sz="1400" b="0" i="0" u="none" strike="noStrike" cap="none">
                <a:solidFill>
                  <a:srgbClr val="000000"/>
                </a:solidFill>
                <a:latin typeface="Arial"/>
                <a:ea typeface="Arial"/>
                <a:cs typeface="Arial"/>
                <a:sym typeface="Arial"/>
              </a:endParaRPr>
            </a:p>
          </p:txBody>
        </p:sp>
        <p:sp>
          <p:nvSpPr>
            <p:cNvPr id="110" name="Google Shape;110;p15"/>
            <p:cNvSpPr txBox="1"/>
            <p:nvPr/>
          </p:nvSpPr>
          <p:spPr>
            <a:xfrm>
              <a:off x="0" y="769181"/>
              <a:ext cx="4072422" cy="693523"/>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600"/>
                <a:buFont typeface="Arial"/>
                <a:buNone/>
              </a:pPr>
              <a:r>
                <a:rPr lang="en-US" sz="2600" b="0" i="0" u="none" strike="noStrike" cap="none">
                  <a:solidFill>
                    <a:srgbClr val="000000"/>
                  </a:solidFill>
                  <a:latin typeface="Overpass"/>
                  <a:ea typeface="Overpass"/>
                  <a:cs typeface="Overpass"/>
                  <a:sym typeface="Overpass"/>
                </a:rPr>
                <a:t>Back-end developer</a:t>
              </a:r>
              <a:endParaRPr sz="1400" b="0" i="0" u="none" strike="noStrike" cap="none">
                <a:solidFill>
                  <a:srgbClr val="000000"/>
                </a:solidFill>
                <a:latin typeface="Arial"/>
                <a:ea typeface="Arial"/>
                <a:cs typeface="Arial"/>
                <a:sym typeface="Arial"/>
              </a:endParaRPr>
            </a:p>
          </p:txBody>
        </p:sp>
      </p:grpSp>
      <p:grpSp>
        <p:nvGrpSpPr>
          <p:cNvPr id="111" name="Google Shape;111;p15"/>
          <p:cNvGrpSpPr/>
          <p:nvPr/>
        </p:nvGrpSpPr>
        <p:grpSpPr>
          <a:xfrm>
            <a:off x="13110496" y="7445525"/>
            <a:ext cx="3958303" cy="1638602"/>
            <a:chOff x="-1" y="-28575"/>
            <a:chExt cx="5277738" cy="2184803"/>
          </a:xfrm>
        </p:grpSpPr>
        <p:sp>
          <p:nvSpPr>
            <p:cNvPr id="112" name="Google Shape;112;p15"/>
            <p:cNvSpPr txBox="1"/>
            <p:nvPr/>
          </p:nvSpPr>
          <p:spPr>
            <a:xfrm>
              <a:off x="-1" y="-28575"/>
              <a:ext cx="5277738" cy="748581"/>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3600"/>
                <a:buFont typeface="Arial"/>
                <a:buNone/>
              </a:pPr>
              <a:r>
                <a:rPr lang="en-US" sz="3600" b="1" i="0" u="none" strike="noStrike" cap="none">
                  <a:solidFill>
                    <a:srgbClr val="000000"/>
                  </a:solidFill>
                  <a:latin typeface="Overpass"/>
                  <a:ea typeface="Overpass"/>
                  <a:cs typeface="Overpass"/>
                  <a:sym typeface="Overpass"/>
                </a:rPr>
                <a:t>Jeshu Denzil Deve</a:t>
              </a:r>
              <a:endParaRPr sz="1400" b="0" i="0" u="none" strike="noStrike" cap="none">
                <a:solidFill>
                  <a:srgbClr val="000000"/>
                </a:solidFill>
                <a:latin typeface="Arial"/>
                <a:ea typeface="Arial"/>
                <a:cs typeface="Arial"/>
                <a:sym typeface="Arial"/>
              </a:endParaRPr>
            </a:p>
          </p:txBody>
        </p:sp>
        <p:sp>
          <p:nvSpPr>
            <p:cNvPr id="113" name="Google Shape;113;p15"/>
            <p:cNvSpPr txBox="1"/>
            <p:nvPr/>
          </p:nvSpPr>
          <p:spPr>
            <a:xfrm>
              <a:off x="764406" y="769181"/>
              <a:ext cx="4072422" cy="138704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600"/>
                <a:buFont typeface="Arial"/>
                <a:buNone/>
              </a:pPr>
              <a:r>
                <a:rPr lang="en-US" sz="2600" b="0" i="0" u="none" strike="noStrike" cap="none">
                  <a:solidFill>
                    <a:srgbClr val="000000"/>
                  </a:solidFill>
                  <a:latin typeface="Overpass"/>
                  <a:ea typeface="Overpass"/>
                  <a:cs typeface="Overpass"/>
                  <a:sym typeface="Overpass"/>
                </a:rPr>
                <a:t>Project manager and tester</a:t>
              </a:r>
              <a:endParaRPr sz="1400" b="0" i="0" u="none" strike="noStrike" cap="none">
                <a:solidFill>
                  <a:srgbClr val="000000"/>
                </a:solidFill>
                <a:latin typeface="Arial"/>
                <a:ea typeface="Arial"/>
                <a:cs typeface="Arial"/>
                <a:sym typeface="Arial"/>
              </a:endParaRPr>
            </a:p>
          </p:txBody>
        </p:sp>
      </p:grpSp>
      <p:sp>
        <p:nvSpPr>
          <p:cNvPr id="114" name="Google Shape;114;p15"/>
          <p:cNvSpPr txBox="1"/>
          <p:nvPr/>
        </p:nvSpPr>
        <p:spPr>
          <a:xfrm>
            <a:off x="3806976" y="893022"/>
            <a:ext cx="10674048"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000"/>
              <a:buFont typeface="Arial"/>
              <a:buNone/>
            </a:pPr>
            <a:r>
              <a:rPr lang="en-US" sz="9000" b="0" i="0" u="none" strike="noStrike" cap="none">
                <a:solidFill>
                  <a:srgbClr val="000000"/>
                </a:solidFill>
                <a:latin typeface="Overpass"/>
                <a:ea typeface="Overpass"/>
                <a:cs typeface="Overpass"/>
                <a:sym typeface="Overpass"/>
              </a:rPr>
              <a:t>Meet the Team</a:t>
            </a:r>
            <a:endParaRPr sz="1400" b="0" i="0" u="none" strike="noStrike" cap="none">
              <a:solidFill>
                <a:srgbClr val="000000"/>
              </a:solidFill>
              <a:latin typeface="Arial"/>
              <a:ea typeface="Arial"/>
              <a:cs typeface="Arial"/>
              <a:sym typeface="Arial"/>
            </a:endParaRPr>
          </a:p>
        </p:txBody>
      </p:sp>
      <p:grpSp>
        <p:nvGrpSpPr>
          <p:cNvPr id="115" name="Google Shape;115;p15"/>
          <p:cNvGrpSpPr/>
          <p:nvPr/>
        </p:nvGrpSpPr>
        <p:grpSpPr>
          <a:xfrm>
            <a:off x="9471855" y="7445525"/>
            <a:ext cx="3054316" cy="1118459"/>
            <a:chOff x="0" y="-28575"/>
            <a:chExt cx="4072422" cy="1491279"/>
          </a:xfrm>
        </p:grpSpPr>
        <p:sp>
          <p:nvSpPr>
            <p:cNvPr id="116" name="Google Shape;116;p15"/>
            <p:cNvSpPr txBox="1"/>
            <p:nvPr/>
          </p:nvSpPr>
          <p:spPr>
            <a:xfrm>
              <a:off x="0" y="-28575"/>
              <a:ext cx="4072422" cy="757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3600"/>
                <a:buFont typeface="Arial"/>
                <a:buNone/>
              </a:pPr>
              <a:r>
                <a:rPr lang="en-US" sz="3600" b="1" i="0" u="none" strike="noStrike" cap="none">
                  <a:solidFill>
                    <a:srgbClr val="000000"/>
                  </a:solidFill>
                  <a:latin typeface="Overpass"/>
                  <a:ea typeface="Overpass"/>
                  <a:cs typeface="Overpass"/>
                  <a:sym typeface="Overpass"/>
                </a:rPr>
                <a:t>Kathirgaman</a:t>
              </a:r>
              <a:endParaRPr sz="1400" b="0" i="0" u="none" strike="noStrike" cap="none">
                <a:solidFill>
                  <a:srgbClr val="000000"/>
                </a:solidFill>
                <a:latin typeface="Arial"/>
                <a:ea typeface="Arial"/>
                <a:cs typeface="Arial"/>
                <a:sym typeface="Arial"/>
              </a:endParaRPr>
            </a:p>
          </p:txBody>
        </p:sp>
        <p:sp>
          <p:nvSpPr>
            <p:cNvPr id="117" name="Google Shape;117;p15"/>
            <p:cNvSpPr txBox="1"/>
            <p:nvPr/>
          </p:nvSpPr>
          <p:spPr>
            <a:xfrm>
              <a:off x="0" y="769181"/>
              <a:ext cx="4072422" cy="693523"/>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600"/>
                <a:buFont typeface="Arial"/>
                <a:buNone/>
              </a:pPr>
              <a:r>
                <a:rPr lang="en-US" sz="2600" b="0" i="0" u="none" strike="noStrike" cap="none">
                  <a:solidFill>
                    <a:srgbClr val="000000"/>
                  </a:solidFill>
                  <a:latin typeface="Overpass"/>
                  <a:ea typeface="Overpass"/>
                  <a:cs typeface="Overpass"/>
                  <a:sym typeface="Overpass"/>
                </a:rPr>
                <a:t>Database developer</a:t>
              </a:r>
              <a:endParaRPr sz="1400" b="0" i="0" u="none" strike="noStrike" cap="none">
                <a:solidFill>
                  <a:srgbClr val="000000"/>
                </a:solidFill>
                <a:latin typeface="Arial"/>
                <a:ea typeface="Arial"/>
                <a:cs typeface="Arial"/>
                <a:sym typeface="Arial"/>
              </a:endParaRPr>
            </a:p>
          </p:txBody>
        </p:sp>
      </p:grpSp>
      <p:pic>
        <p:nvPicPr>
          <p:cNvPr id="118" name="Google Shape;118;p15"/>
          <p:cNvPicPr preferRelativeResize="0"/>
          <p:nvPr/>
        </p:nvPicPr>
        <p:blipFill rotWithShape="1">
          <a:blip r:embed="rId3">
            <a:alphaModFix/>
          </a:blip>
          <a:srcRect/>
          <a:stretch/>
        </p:blipFill>
        <p:spPr>
          <a:xfrm>
            <a:off x="1930144" y="3467100"/>
            <a:ext cx="3605213" cy="3810000"/>
          </a:xfrm>
          <a:prstGeom prst="rect">
            <a:avLst/>
          </a:prstGeom>
          <a:noFill/>
          <a:ln>
            <a:noFill/>
          </a:ln>
        </p:spPr>
      </p:pic>
      <p:pic>
        <p:nvPicPr>
          <p:cNvPr id="119" name="Google Shape;119;p15"/>
          <p:cNvPicPr preferRelativeResize="0"/>
          <p:nvPr/>
        </p:nvPicPr>
        <p:blipFill rotWithShape="1">
          <a:blip r:embed="rId4">
            <a:alphaModFix/>
          </a:blip>
          <a:srcRect/>
          <a:stretch/>
        </p:blipFill>
        <p:spPr>
          <a:xfrm>
            <a:off x="5321950" y="2596926"/>
            <a:ext cx="4061655" cy="4848599"/>
          </a:xfrm>
          <a:prstGeom prst="rect">
            <a:avLst/>
          </a:prstGeom>
          <a:noFill/>
          <a:ln>
            <a:noFill/>
          </a:ln>
        </p:spPr>
      </p:pic>
      <p:pic>
        <p:nvPicPr>
          <p:cNvPr id="120" name="Google Shape;120;p15"/>
          <p:cNvPicPr preferRelativeResize="0"/>
          <p:nvPr/>
        </p:nvPicPr>
        <p:blipFill rotWithShape="1">
          <a:blip r:embed="rId5">
            <a:alphaModFix/>
          </a:blip>
          <a:srcRect/>
          <a:stretch/>
        </p:blipFill>
        <p:spPr>
          <a:xfrm>
            <a:off x="9172072" y="5183692"/>
            <a:ext cx="3653881" cy="2055308"/>
          </a:xfrm>
          <a:prstGeom prst="rect">
            <a:avLst/>
          </a:prstGeom>
          <a:noFill/>
          <a:ln>
            <a:noFill/>
          </a:ln>
        </p:spPr>
      </p:pic>
      <p:pic>
        <p:nvPicPr>
          <p:cNvPr id="121" name="Google Shape;121;p15"/>
          <p:cNvPicPr preferRelativeResize="0"/>
          <p:nvPr/>
        </p:nvPicPr>
        <p:blipFill rotWithShape="1">
          <a:blip r:embed="rId6">
            <a:alphaModFix/>
          </a:blip>
          <a:srcRect/>
          <a:stretch/>
        </p:blipFill>
        <p:spPr>
          <a:xfrm>
            <a:off x="12842648" y="4305300"/>
            <a:ext cx="4736622" cy="2664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p:tgtEl>
                                          <p:spTgt spid="10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 calcmode="lin" valueType="num">
                                      <p:cBhvr additive="base">
                                        <p:cTn id="10" dur="500"/>
                                        <p:tgtEl>
                                          <p:spTgt spid="118"/>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500"/>
                                        <p:tgtEl>
                                          <p:spTgt spid="119"/>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8"/>
                                        </p:tgtEl>
                                        <p:attrNameLst>
                                          <p:attrName>style.visibility</p:attrName>
                                        </p:attrNameLst>
                                      </p:cBhvr>
                                      <p:to>
                                        <p:strVal val="visible"/>
                                      </p:to>
                                    </p:set>
                                    <p:anim calcmode="lin" valueType="num">
                                      <p:cBhvr additive="base">
                                        <p:cTn id="18" dur="500"/>
                                        <p:tgtEl>
                                          <p:spTgt spid="10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anim calcmode="lin" valueType="num">
                                      <p:cBhvr additive="base">
                                        <p:cTn id="23" dur="500"/>
                                        <p:tgtEl>
                                          <p:spTgt spid="120"/>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p:tgtEl>
                                          <p:spTgt spid="1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anim calcmode="lin" valueType="num">
                                      <p:cBhvr additive="base">
                                        <p:cTn id="31" dur="500"/>
                                        <p:tgtEl>
                                          <p:spTgt spid="121"/>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 calcmode="lin" valueType="num">
                                      <p:cBhvr additive="base">
                                        <p:cTn id="34" dur="500"/>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06"/>
        <p:cNvGrpSpPr/>
        <p:nvPr/>
      </p:nvGrpSpPr>
      <p:grpSpPr>
        <a:xfrm>
          <a:off x="0" y="0"/>
          <a:ext cx="0" cy="0"/>
          <a:chOff x="0" y="0"/>
          <a:chExt cx="0" cy="0"/>
        </a:xfrm>
      </p:grpSpPr>
      <p:sp>
        <p:nvSpPr>
          <p:cNvPr id="307" name="Google Shape;307;p42"/>
          <p:cNvSpPr txBox="1"/>
          <p:nvPr/>
        </p:nvSpPr>
        <p:spPr>
          <a:xfrm>
            <a:off x="342900" y="304800"/>
            <a:ext cx="17652900" cy="10250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400"/>
              </a:spcBef>
              <a:spcAft>
                <a:spcPts val="0"/>
              </a:spcAft>
              <a:buClr>
                <a:schemeClr val="dk1"/>
              </a:buClr>
              <a:buSzPts val="1100"/>
              <a:buFont typeface="Arial"/>
              <a:buNone/>
            </a:pPr>
            <a:r>
              <a:rPr lang="en-US" sz="3300" b="1" i="0" u="none" strike="noStrike" cap="none">
                <a:solidFill>
                  <a:schemeClr val="dk1"/>
                </a:solidFill>
                <a:latin typeface="Arial"/>
                <a:ea typeface="Arial"/>
                <a:cs typeface="Arial"/>
                <a:sym typeface="Arial"/>
              </a:rPr>
              <a:t>5. </a:t>
            </a:r>
            <a:r>
              <a:rPr lang="en-US" sz="3300" b="1" i="0" u="none" strike="noStrike" cap="none">
                <a:solidFill>
                  <a:srgbClr val="188038"/>
                </a:solidFill>
                <a:latin typeface="Roboto Mono"/>
                <a:ea typeface="Roboto Mono"/>
                <a:cs typeface="Roboto Mono"/>
                <a:sym typeface="Roboto Mono"/>
              </a:rPr>
              <a:t>bcrypt</a:t>
            </a:r>
            <a:endParaRPr sz="3300" b="1" i="0" u="none" strike="noStrike" cap="none">
              <a:solidFill>
                <a:srgbClr val="188038"/>
              </a:solidFill>
              <a:latin typeface="Roboto Mono"/>
              <a:ea typeface="Roboto Mono"/>
              <a:cs typeface="Roboto Mono"/>
              <a:sym typeface="Roboto Mono"/>
            </a:endParaRPr>
          </a:p>
          <a:p>
            <a:pPr marL="457200" marR="0" lvl="0" indent="-438150" algn="l" rtl="0">
              <a:lnSpc>
                <a:spcPct val="115000"/>
              </a:lnSpc>
              <a:spcBef>
                <a:spcPts val="1200"/>
              </a:spcBef>
              <a:spcAft>
                <a:spcPts val="0"/>
              </a:spcAft>
              <a:buClr>
                <a:schemeClr val="dk1"/>
              </a:buClr>
              <a:buSzPts val="3300"/>
              <a:buFont typeface="Arial"/>
              <a:buChar char="●"/>
            </a:pPr>
            <a:r>
              <a:rPr lang="en-US" sz="3300" b="1" i="0" u="none" strike="noStrike" cap="none">
                <a:solidFill>
                  <a:schemeClr val="dk1"/>
                </a:solidFill>
                <a:latin typeface="Arial"/>
                <a:ea typeface="Arial"/>
                <a:cs typeface="Arial"/>
                <a:sym typeface="Arial"/>
              </a:rPr>
              <a:t>Purpose</a:t>
            </a:r>
            <a:r>
              <a:rPr lang="en-US" sz="3300" b="0" i="0" u="none" strike="noStrike" cap="none">
                <a:solidFill>
                  <a:schemeClr val="dk1"/>
                </a:solidFill>
                <a:latin typeface="Arial"/>
                <a:ea typeface="Arial"/>
                <a:cs typeface="Arial"/>
                <a:sym typeface="Arial"/>
              </a:rPr>
              <a:t>: Library for hashing and securely storing passwords.</a:t>
            </a:r>
            <a:endParaRPr sz="3300" b="0" i="0" u="none" strike="noStrike" cap="none">
              <a:solidFill>
                <a:schemeClr val="dk1"/>
              </a:solidFill>
              <a:latin typeface="Arial"/>
              <a:ea typeface="Arial"/>
              <a:cs typeface="Arial"/>
              <a:sym typeface="Arial"/>
            </a:endParaRPr>
          </a:p>
          <a:p>
            <a:pPr marL="457200" marR="0" lvl="0" indent="-438150" algn="l" rtl="0">
              <a:lnSpc>
                <a:spcPct val="115000"/>
              </a:lnSpc>
              <a:spcBef>
                <a:spcPts val="0"/>
              </a:spcBef>
              <a:spcAft>
                <a:spcPts val="0"/>
              </a:spcAft>
              <a:buClr>
                <a:schemeClr val="dk1"/>
              </a:buClr>
              <a:buSzPts val="3300"/>
              <a:buFont typeface="Arial"/>
              <a:buChar char="●"/>
            </a:pPr>
            <a:r>
              <a:rPr lang="en-US" sz="3300" b="1" i="0" u="none" strike="noStrike" cap="none">
                <a:solidFill>
                  <a:schemeClr val="dk1"/>
                </a:solidFill>
                <a:latin typeface="Arial"/>
                <a:ea typeface="Arial"/>
                <a:cs typeface="Arial"/>
                <a:sym typeface="Arial"/>
              </a:rPr>
              <a:t>Usage in Code</a:t>
            </a:r>
            <a:r>
              <a:rPr lang="en-US" sz="3300" b="0" i="0" u="none" strike="noStrike" cap="none">
                <a:solidFill>
                  <a:schemeClr val="dk1"/>
                </a:solidFill>
                <a:latin typeface="Arial"/>
                <a:ea typeface="Arial"/>
                <a:cs typeface="Arial"/>
                <a:sym typeface="Arial"/>
              </a:rPr>
              <a:t>:</a:t>
            </a:r>
            <a:endParaRPr sz="3300" b="0" i="0" u="none" strike="noStrike" cap="none">
              <a:solidFill>
                <a:schemeClr val="dk1"/>
              </a:solidFill>
              <a:latin typeface="Arial"/>
              <a:ea typeface="Arial"/>
              <a:cs typeface="Arial"/>
              <a:sym typeface="Arial"/>
            </a:endParaRPr>
          </a:p>
          <a:p>
            <a:pPr marL="914400" marR="0" lvl="1" indent="-438150" algn="l" rtl="0">
              <a:lnSpc>
                <a:spcPct val="115000"/>
              </a:lnSpc>
              <a:spcBef>
                <a:spcPts val="0"/>
              </a:spcBef>
              <a:spcAft>
                <a:spcPts val="0"/>
              </a:spcAft>
              <a:buClr>
                <a:schemeClr val="dk1"/>
              </a:buClr>
              <a:buSzPts val="3300"/>
              <a:buFont typeface="Arial"/>
              <a:buChar char="○"/>
            </a:pPr>
            <a:r>
              <a:rPr lang="en-US" sz="3300" b="0" i="0" u="none" strike="noStrike" cap="none">
                <a:solidFill>
                  <a:srgbClr val="188038"/>
                </a:solidFill>
                <a:latin typeface="Roboto Mono"/>
                <a:ea typeface="Roboto Mono"/>
                <a:cs typeface="Roboto Mono"/>
                <a:sym typeface="Roboto Mono"/>
              </a:rPr>
              <a:t>bcrypt.hash(password, 10)</a:t>
            </a:r>
            <a:r>
              <a:rPr lang="en-US" sz="3300" b="0" i="0" u="none" strike="noStrike" cap="none">
                <a:solidFill>
                  <a:schemeClr val="dk1"/>
                </a:solidFill>
                <a:latin typeface="Arial"/>
                <a:ea typeface="Arial"/>
                <a:cs typeface="Arial"/>
                <a:sym typeface="Arial"/>
              </a:rPr>
              <a:t>: Hashes passwords before saving to the database.</a:t>
            </a:r>
            <a:endParaRPr sz="3300" b="0" i="0" u="none" strike="noStrike" cap="none">
              <a:solidFill>
                <a:schemeClr val="dk1"/>
              </a:solidFill>
              <a:latin typeface="Arial"/>
              <a:ea typeface="Arial"/>
              <a:cs typeface="Arial"/>
              <a:sym typeface="Arial"/>
            </a:endParaRPr>
          </a:p>
          <a:p>
            <a:pPr marL="914400" marR="0" lvl="1" indent="-438150" algn="l" rtl="0">
              <a:lnSpc>
                <a:spcPct val="115000"/>
              </a:lnSpc>
              <a:spcBef>
                <a:spcPts val="0"/>
              </a:spcBef>
              <a:spcAft>
                <a:spcPts val="0"/>
              </a:spcAft>
              <a:buClr>
                <a:schemeClr val="dk1"/>
              </a:buClr>
              <a:buSzPts val="3300"/>
              <a:buFont typeface="Arial"/>
              <a:buChar char="○"/>
            </a:pPr>
            <a:r>
              <a:rPr lang="en-US" sz="3300" b="0" i="0" u="none" strike="noStrike" cap="none">
                <a:solidFill>
                  <a:srgbClr val="188038"/>
                </a:solidFill>
                <a:latin typeface="Roboto Mono"/>
                <a:ea typeface="Roboto Mono"/>
                <a:cs typeface="Roboto Mono"/>
                <a:sym typeface="Roboto Mono"/>
              </a:rPr>
              <a:t>bcrypt.compare(password, user.password)</a:t>
            </a:r>
            <a:r>
              <a:rPr lang="en-US" sz="3300" b="0" i="0" u="none" strike="noStrike" cap="none">
                <a:solidFill>
                  <a:schemeClr val="dk1"/>
                </a:solidFill>
                <a:latin typeface="Arial"/>
                <a:ea typeface="Arial"/>
                <a:cs typeface="Arial"/>
                <a:sym typeface="Arial"/>
              </a:rPr>
              <a:t>: Verifies hashed passwords during login.</a:t>
            </a:r>
            <a:endParaRPr sz="3300" b="0" i="0" u="none" strike="noStrike" cap="none">
              <a:solidFill>
                <a:schemeClr val="dk1"/>
              </a:solidFill>
              <a:latin typeface="Arial"/>
              <a:ea typeface="Arial"/>
              <a:cs typeface="Arial"/>
              <a:sym typeface="Arial"/>
            </a:endParaRPr>
          </a:p>
          <a:p>
            <a:pPr marL="457200" marR="0" lvl="0" indent="-438150" algn="l" rtl="0">
              <a:lnSpc>
                <a:spcPct val="115000"/>
              </a:lnSpc>
              <a:spcBef>
                <a:spcPts val="0"/>
              </a:spcBef>
              <a:spcAft>
                <a:spcPts val="0"/>
              </a:spcAft>
              <a:buClr>
                <a:schemeClr val="dk1"/>
              </a:buClr>
              <a:buSzPts val="3300"/>
              <a:buFont typeface="Arial"/>
              <a:buChar char="●"/>
            </a:pPr>
            <a:r>
              <a:rPr lang="en-US" sz="3300" b="1" i="0" u="none" strike="noStrike" cap="none">
                <a:solidFill>
                  <a:schemeClr val="dk1"/>
                </a:solidFill>
                <a:latin typeface="Arial"/>
                <a:ea typeface="Arial"/>
                <a:cs typeface="Arial"/>
                <a:sym typeface="Arial"/>
              </a:rPr>
              <a:t>Why Important</a:t>
            </a:r>
            <a:r>
              <a:rPr lang="en-US" sz="3300" b="0" i="0" u="none" strike="noStrike" cap="none">
                <a:solidFill>
                  <a:schemeClr val="dk1"/>
                </a:solidFill>
                <a:latin typeface="Arial"/>
                <a:ea typeface="Arial"/>
                <a:cs typeface="Arial"/>
                <a:sym typeface="Arial"/>
              </a:rPr>
              <a:t>: Critical for protecting user credentials and preventing security breaches like password leaks.</a:t>
            </a:r>
            <a:endParaRPr sz="33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endParaRPr sz="3300" b="0" i="0" u="none" strike="noStrike" cap="none">
              <a:solidFill>
                <a:schemeClr val="dk1"/>
              </a:solidFill>
              <a:latin typeface="Arial"/>
              <a:ea typeface="Arial"/>
              <a:cs typeface="Arial"/>
              <a:sym typeface="Arial"/>
            </a:endParaRPr>
          </a:p>
          <a:p>
            <a:pPr marL="0" marR="0" lvl="0" indent="0" algn="l" rtl="0">
              <a:lnSpc>
                <a:spcPct val="115000"/>
              </a:lnSpc>
              <a:spcBef>
                <a:spcPts val="1400"/>
              </a:spcBef>
              <a:spcAft>
                <a:spcPts val="0"/>
              </a:spcAft>
              <a:buClr>
                <a:schemeClr val="dk1"/>
              </a:buClr>
              <a:buSzPts val="1100"/>
              <a:buFont typeface="Arial"/>
              <a:buNone/>
            </a:pPr>
            <a:r>
              <a:rPr lang="en-US" sz="3300" b="1" i="0" u="none" strike="noStrike" cap="none">
                <a:solidFill>
                  <a:schemeClr val="dk1"/>
                </a:solidFill>
                <a:latin typeface="Arial"/>
                <a:ea typeface="Arial"/>
                <a:cs typeface="Arial"/>
                <a:sym typeface="Arial"/>
              </a:rPr>
              <a:t>6. Custom Import: </a:t>
            </a:r>
            <a:r>
              <a:rPr lang="en-US" sz="3300" b="1" i="0" u="none" strike="noStrike" cap="none">
                <a:solidFill>
                  <a:srgbClr val="188038"/>
                </a:solidFill>
                <a:latin typeface="Roboto Mono"/>
                <a:ea typeface="Roboto Mono"/>
                <a:cs typeface="Roboto Mono"/>
                <a:sym typeface="Roboto Mono"/>
              </a:rPr>
              <a:t>./Schema.js</a:t>
            </a:r>
            <a:endParaRPr sz="3300" b="1" i="0" u="none" strike="noStrike" cap="none">
              <a:solidFill>
                <a:srgbClr val="188038"/>
              </a:solidFill>
              <a:latin typeface="Roboto Mono"/>
              <a:ea typeface="Roboto Mono"/>
              <a:cs typeface="Roboto Mono"/>
              <a:sym typeface="Roboto Mono"/>
            </a:endParaRPr>
          </a:p>
          <a:p>
            <a:pPr marL="457200" marR="0" lvl="0" indent="-438150" algn="l" rtl="0">
              <a:lnSpc>
                <a:spcPct val="115000"/>
              </a:lnSpc>
              <a:spcBef>
                <a:spcPts val="1200"/>
              </a:spcBef>
              <a:spcAft>
                <a:spcPts val="0"/>
              </a:spcAft>
              <a:buClr>
                <a:schemeClr val="dk1"/>
              </a:buClr>
              <a:buSzPts val="3300"/>
              <a:buFont typeface="Arial"/>
              <a:buChar char="●"/>
            </a:pPr>
            <a:r>
              <a:rPr lang="en-US" sz="3300" b="1" i="0" u="none" strike="noStrike" cap="none">
                <a:solidFill>
                  <a:schemeClr val="dk1"/>
                </a:solidFill>
                <a:latin typeface="Arial"/>
                <a:ea typeface="Arial"/>
                <a:cs typeface="Arial"/>
                <a:sym typeface="Arial"/>
              </a:rPr>
              <a:t>Purpose</a:t>
            </a:r>
            <a:r>
              <a:rPr lang="en-US" sz="3300" b="0" i="0" u="none" strike="noStrike" cap="none">
                <a:solidFill>
                  <a:schemeClr val="dk1"/>
                </a:solidFill>
                <a:latin typeface="Arial"/>
                <a:ea typeface="Arial"/>
                <a:cs typeface="Arial"/>
                <a:sym typeface="Arial"/>
              </a:rPr>
              <a:t>: Contains Mongoose schemas and models for </a:t>
            </a:r>
            <a:r>
              <a:rPr lang="en-US" sz="3300" b="0" i="0" u="none" strike="noStrike" cap="none">
                <a:solidFill>
                  <a:srgbClr val="188038"/>
                </a:solidFill>
                <a:latin typeface="Roboto Mono"/>
                <a:ea typeface="Roboto Mono"/>
                <a:cs typeface="Roboto Mono"/>
                <a:sym typeface="Roboto Mono"/>
              </a:rPr>
              <a:t>User</a:t>
            </a:r>
            <a:r>
              <a:rPr lang="en-US" sz="3300" b="0" i="0" u="none" strike="noStrike" cap="none">
                <a:solidFill>
                  <a:schemeClr val="dk1"/>
                </a:solidFill>
                <a:latin typeface="Arial"/>
                <a:ea typeface="Arial"/>
                <a:cs typeface="Arial"/>
                <a:sym typeface="Arial"/>
              </a:rPr>
              <a:t>, </a:t>
            </a:r>
            <a:r>
              <a:rPr lang="en-US" sz="3300" b="0" i="0" u="none" strike="noStrike" cap="none">
                <a:solidFill>
                  <a:srgbClr val="188038"/>
                </a:solidFill>
                <a:latin typeface="Roboto Mono"/>
                <a:ea typeface="Roboto Mono"/>
                <a:cs typeface="Roboto Mono"/>
                <a:sym typeface="Roboto Mono"/>
              </a:rPr>
              <a:t>Restaurant</a:t>
            </a:r>
            <a:r>
              <a:rPr lang="en-US" sz="3300" b="0" i="0" u="none" strike="noStrike" cap="none">
                <a:solidFill>
                  <a:schemeClr val="dk1"/>
                </a:solidFill>
                <a:latin typeface="Arial"/>
                <a:ea typeface="Arial"/>
                <a:cs typeface="Arial"/>
                <a:sym typeface="Arial"/>
              </a:rPr>
              <a:t>, </a:t>
            </a:r>
            <a:r>
              <a:rPr lang="en-US" sz="3300" b="0" i="0" u="none" strike="noStrike" cap="none">
                <a:solidFill>
                  <a:srgbClr val="188038"/>
                </a:solidFill>
                <a:latin typeface="Roboto Mono"/>
                <a:ea typeface="Roboto Mono"/>
                <a:cs typeface="Roboto Mono"/>
                <a:sym typeface="Roboto Mono"/>
              </a:rPr>
              <a:t>Orders</a:t>
            </a:r>
            <a:r>
              <a:rPr lang="en-US" sz="3300" b="0" i="0" u="none" strike="noStrike" cap="none">
                <a:solidFill>
                  <a:schemeClr val="dk1"/>
                </a:solidFill>
                <a:latin typeface="Arial"/>
                <a:ea typeface="Arial"/>
                <a:cs typeface="Arial"/>
                <a:sym typeface="Arial"/>
              </a:rPr>
              <a:t>, etc.</a:t>
            </a:r>
            <a:endParaRPr sz="3300" b="0" i="0" u="none" strike="noStrike" cap="none">
              <a:solidFill>
                <a:schemeClr val="dk1"/>
              </a:solidFill>
              <a:latin typeface="Arial"/>
              <a:ea typeface="Arial"/>
              <a:cs typeface="Arial"/>
              <a:sym typeface="Arial"/>
            </a:endParaRPr>
          </a:p>
          <a:p>
            <a:pPr marL="457200" marR="0" lvl="0" indent="-438150" algn="l" rtl="0">
              <a:lnSpc>
                <a:spcPct val="115000"/>
              </a:lnSpc>
              <a:spcBef>
                <a:spcPts val="0"/>
              </a:spcBef>
              <a:spcAft>
                <a:spcPts val="0"/>
              </a:spcAft>
              <a:buClr>
                <a:schemeClr val="dk1"/>
              </a:buClr>
              <a:buSzPts val="3300"/>
              <a:buFont typeface="Arial"/>
              <a:buChar char="●"/>
            </a:pPr>
            <a:r>
              <a:rPr lang="en-US" sz="3300" b="1" i="0" u="none" strike="noStrike" cap="none">
                <a:solidFill>
                  <a:schemeClr val="dk1"/>
                </a:solidFill>
                <a:latin typeface="Arial"/>
                <a:ea typeface="Arial"/>
                <a:cs typeface="Arial"/>
                <a:sym typeface="Arial"/>
              </a:rPr>
              <a:t>Usage in Code</a:t>
            </a:r>
            <a:r>
              <a:rPr lang="en-US" sz="3300" b="0" i="0" u="none" strike="noStrike" cap="none">
                <a:solidFill>
                  <a:schemeClr val="dk1"/>
                </a:solidFill>
                <a:latin typeface="Arial"/>
                <a:ea typeface="Arial"/>
                <a:cs typeface="Arial"/>
                <a:sym typeface="Arial"/>
              </a:rPr>
              <a:t>:</a:t>
            </a:r>
            <a:endParaRPr sz="3300" b="0" i="0" u="none" strike="noStrike" cap="none">
              <a:solidFill>
                <a:schemeClr val="dk1"/>
              </a:solidFill>
              <a:latin typeface="Arial"/>
              <a:ea typeface="Arial"/>
              <a:cs typeface="Arial"/>
              <a:sym typeface="Arial"/>
            </a:endParaRPr>
          </a:p>
          <a:p>
            <a:pPr marL="914400" marR="0" lvl="1" indent="-438150" algn="l" rtl="0">
              <a:lnSpc>
                <a:spcPct val="115000"/>
              </a:lnSpc>
              <a:spcBef>
                <a:spcPts val="0"/>
              </a:spcBef>
              <a:spcAft>
                <a:spcPts val="0"/>
              </a:spcAft>
              <a:buClr>
                <a:schemeClr val="dk1"/>
              </a:buClr>
              <a:buSzPts val="3300"/>
              <a:buFont typeface="Arial"/>
              <a:buChar char="○"/>
            </a:pPr>
            <a:r>
              <a:rPr lang="en-US" sz="3300" b="0" i="0" u="none" strike="noStrike" cap="none">
                <a:solidFill>
                  <a:schemeClr val="dk1"/>
                </a:solidFill>
                <a:latin typeface="Arial"/>
                <a:ea typeface="Arial"/>
                <a:cs typeface="Arial"/>
                <a:sym typeface="Arial"/>
              </a:rPr>
              <a:t>Imported models like </a:t>
            </a:r>
            <a:r>
              <a:rPr lang="en-US" sz="3300" b="0" i="0" u="none" strike="noStrike" cap="none">
                <a:solidFill>
                  <a:srgbClr val="188038"/>
                </a:solidFill>
                <a:latin typeface="Roboto Mono"/>
                <a:ea typeface="Roboto Mono"/>
                <a:cs typeface="Roboto Mono"/>
                <a:sym typeface="Roboto Mono"/>
              </a:rPr>
              <a:t>User</a:t>
            </a:r>
            <a:r>
              <a:rPr lang="en-US" sz="3300" b="0" i="0" u="none" strike="noStrike" cap="none">
                <a:solidFill>
                  <a:schemeClr val="dk1"/>
                </a:solidFill>
                <a:latin typeface="Arial"/>
                <a:ea typeface="Arial"/>
                <a:cs typeface="Arial"/>
                <a:sym typeface="Arial"/>
              </a:rPr>
              <a:t>, </a:t>
            </a:r>
            <a:r>
              <a:rPr lang="en-US" sz="3300" b="0" i="0" u="none" strike="noStrike" cap="none">
                <a:solidFill>
                  <a:srgbClr val="188038"/>
                </a:solidFill>
                <a:latin typeface="Roboto Mono"/>
                <a:ea typeface="Roboto Mono"/>
                <a:cs typeface="Roboto Mono"/>
                <a:sym typeface="Roboto Mono"/>
              </a:rPr>
              <a:t>Admin</a:t>
            </a:r>
            <a:r>
              <a:rPr lang="en-US" sz="3300" b="0" i="0" u="none" strike="noStrike" cap="none">
                <a:solidFill>
                  <a:schemeClr val="dk1"/>
                </a:solidFill>
                <a:latin typeface="Arial"/>
                <a:ea typeface="Arial"/>
                <a:cs typeface="Arial"/>
                <a:sym typeface="Arial"/>
              </a:rPr>
              <a:t>, </a:t>
            </a:r>
            <a:r>
              <a:rPr lang="en-US" sz="3300" b="0" i="0" u="none" strike="noStrike" cap="none">
                <a:solidFill>
                  <a:srgbClr val="188038"/>
                </a:solidFill>
                <a:latin typeface="Roboto Mono"/>
                <a:ea typeface="Roboto Mono"/>
                <a:cs typeface="Roboto Mono"/>
                <a:sym typeface="Roboto Mono"/>
              </a:rPr>
              <a:t>Cart</a:t>
            </a:r>
            <a:r>
              <a:rPr lang="en-US" sz="3300" b="0" i="0" u="none" strike="noStrike" cap="none">
                <a:solidFill>
                  <a:schemeClr val="dk1"/>
                </a:solidFill>
                <a:latin typeface="Arial"/>
                <a:ea typeface="Arial"/>
                <a:cs typeface="Arial"/>
                <a:sym typeface="Arial"/>
              </a:rPr>
              <a:t>, etc., to interact with MongoDB collections.</a:t>
            </a:r>
            <a:endParaRPr sz="3300" b="0" i="0" u="none" strike="noStrike" cap="none">
              <a:solidFill>
                <a:schemeClr val="dk1"/>
              </a:solidFill>
              <a:latin typeface="Arial"/>
              <a:ea typeface="Arial"/>
              <a:cs typeface="Arial"/>
              <a:sym typeface="Arial"/>
            </a:endParaRPr>
          </a:p>
          <a:p>
            <a:pPr marL="457200" marR="0" lvl="0" indent="-438150" algn="l" rtl="0">
              <a:lnSpc>
                <a:spcPct val="115000"/>
              </a:lnSpc>
              <a:spcBef>
                <a:spcPts val="0"/>
              </a:spcBef>
              <a:spcAft>
                <a:spcPts val="0"/>
              </a:spcAft>
              <a:buClr>
                <a:schemeClr val="dk1"/>
              </a:buClr>
              <a:buSzPts val="3300"/>
              <a:buFont typeface="Arial"/>
              <a:buChar char="●"/>
            </a:pPr>
            <a:r>
              <a:rPr lang="en-US" sz="3300" b="1" i="0" u="none" strike="noStrike" cap="none">
                <a:solidFill>
                  <a:schemeClr val="dk1"/>
                </a:solidFill>
                <a:latin typeface="Arial"/>
                <a:ea typeface="Arial"/>
                <a:cs typeface="Arial"/>
                <a:sym typeface="Arial"/>
              </a:rPr>
              <a:t>Why Important</a:t>
            </a:r>
            <a:r>
              <a:rPr lang="en-US" sz="3300" b="0" i="0" u="none" strike="noStrike" cap="none">
                <a:solidFill>
                  <a:schemeClr val="dk1"/>
                </a:solidFill>
                <a:latin typeface="Arial"/>
                <a:ea typeface="Arial"/>
                <a:cs typeface="Arial"/>
                <a:sym typeface="Arial"/>
              </a:rPr>
              <a:t>: Centralizes the database schema definitions, making the code modular and reusable.</a:t>
            </a:r>
            <a:endParaRPr sz="33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11"/>
        <p:cNvGrpSpPr/>
        <p:nvPr/>
      </p:nvGrpSpPr>
      <p:grpSpPr>
        <a:xfrm>
          <a:off x="0" y="0"/>
          <a:ext cx="0" cy="0"/>
          <a:chOff x="0" y="0"/>
          <a:chExt cx="0" cy="0"/>
        </a:xfrm>
      </p:grpSpPr>
      <p:sp>
        <p:nvSpPr>
          <p:cNvPr id="312" name="Google Shape;312;p43"/>
          <p:cNvSpPr txBox="1"/>
          <p:nvPr/>
        </p:nvSpPr>
        <p:spPr>
          <a:xfrm>
            <a:off x="5825613" y="486697"/>
            <a:ext cx="624241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Overpass"/>
                <a:ea typeface="Overpass"/>
                <a:cs typeface="Overpass"/>
                <a:sym typeface="Overpass"/>
              </a:rPr>
              <a:t>DATABASE </a:t>
            </a:r>
            <a:r>
              <a:rPr lang="en-US" sz="4000">
                <a:latin typeface="Overpass"/>
                <a:ea typeface="Overpass"/>
                <a:cs typeface="Overpass"/>
                <a:sym typeface="Overpass"/>
              </a:rPr>
              <a:t>CONNECTION</a:t>
            </a:r>
            <a:endParaRPr sz="4000" b="0" i="0" u="none" strike="noStrike" cap="none">
              <a:solidFill>
                <a:srgbClr val="000000"/>
              </a:solidFill>
              <a:latin typeface="Overpass"/>
              <a:ea typeface="Overpass"/>
              <a:cs typeface="Overpass"/>
              <a:sym typeface="Overpass"/>
            </a:endParaRPr>
          </a:p>
        </p:txBody>
      </p:sp>
      <p:pic>
        <p:nvPicPr>
          <p:cNvPr id="313" name="Google Shape;313;p43"/>
          <p:cNvPicPr preferRelativeResize="0"/>
          <p:nvPr/>
        </p:nvPicPr>
        <p:blipFill rotWithShape="1">
          <a:blip r:embed="rId3">
            <a:alphaModFix/>
          </a:blip>
          <a:srcRect/>
          <a:stretch/>
        </p:blipFill>
        <p:spPr>
          <a:xfrm>
            <a:off x="931075" y="1612900"/>
            <a:ext cx="4355725" cy="3635401"/>
          </a:xfrm>
          <a:prstGeom prst="rect">
            <a:avLst/>
          </a:prstGeom>
          <a:noFill/>
          <a:ln>
            <a:noFill/>
          </a:ln>
        </p:spPr>
      </p:pic>
      <p:sp>
        <p:nvSpPr>
          <p:cNvPr id="314" name="Google Shape;314;p43"/>
          <p:cNvSpPr txBox="1"/>
          <p:nvPr/>
        </p:nvSpPr>
        <p:spPr>
          <a:xfrm>
            <a:off x="5949775" y="2232775"/>
            <a:ext cx="12318600" cy="2878200"/>
          </a:xfrm>
          <a:prstGeom prst="rect">
            <a:avLst/>
          </a:prstGeom>
          <a:noFill/>
          <a:ln>
            <a:noFill/>
          </a:ln>
        </p:spPr>
        <p:txBody>
          <a:bodyPr spcFirstLastPara="1" wrap="square" lIns="91425" tIns="91425" rIns="91425" bIns="91425" anchor="t" anchorCtr="0">
            <a:spAutoFit/>
          </a:bodyPr>
          <a:lstStyle/>
          <a:p>
            <a:pPr marL="457200" lvl="0" indent="-450850" algn="l" rtl="0">
              <a:spcBef>
                <a:spcPts val="0"/>
              </a:spcBef>
              <a:spcAft>
                <a:spcPts val="0"/>
              </a:spcAft>
              <a:buClr>
                <a:schemeClr val="dk1"/>
              </a:buClr>
              <a:buSzPts val="3500"/>
              <a:buFont typeface="Calibri"/>
              <a:buChar char="●"/>
            </a:pPr>
            <a:r>
              <a:rPr lang="en-US" sz="3500">
                <a:solidFill>
                  <a:schemeClr val="dk1"/>
                </a:solidFill>
                <a:latin typeface="Calibri"/>
                <a:ea typeface="Calibri"/>
                <a:cs typeface="Calibri"/>
                <a:sym typeface="Calibri"/>
              </a:rPr>
              <a:t>MongoDB is a database engine that stores data in a flexible schemes and is used to work with large sets of distributed data.</a:t>
            </a:r>
            <a:endParaRPr sz="3500">
              <a:solidFill>
                <a:schemeClr val="dk1"/>
              </a:solidFill>
              <a:latin typeface="Calibri"/>
              <a:ea typeface="Calibri"/>
              <a:cs typeface="Calibri"/>
              <a:sym typeface="Calibri"/>
            </a:endParaRPr>
          </a:p>
          <a:p>
            <a:pPr marL="0" lvl="0" indent="0" algn="l" rtl="0">
              <a:spcBef>
                <a:spcPts val="0"/>
              </a:spcBef>
              <a:spcAft>
                <a:spcPts val="0"/>
              </a:spcAft>
              <a:buNone/>
            </a:pPr>
            <a:endParaRPr sz="3500">
              <a:solidFill>
                <a:schemeClr val="dk1"/>
              </a:solidFill>
              <a:latin typeface="Calibri"/>
              <a:ea typeface="Calibri"/>
              <a:cs typeface="Calibri"/>
              <a:sym typeface="Calibri"/>
            </a:endParaRPr>
          </a:p>
          <a:p>
            <a:pPr marL="457200" lvl="0" indent="-450850" algn="l" rtl="0">
              <a:spcBef>
                <a:spcPts val="0"/>
              </a:spcBef>
              <a:spcAft>
                <a:spcPts val="0"/>
              </a:spcAft>
              <a:buClr>
                <a:schemeClr val="dk1"/>
              </a:buClr>
              <a:buSzPts val="3500"/>
              <a:buFont typeface="Calibri"/>
              <a:buChar char="●"/>
            </a:pPr>
            <a:r>
              <a:rPr lang="en-US" sz="3500">
                <a:solidFill>
                  <a:schemeClr val="dk1"/>
                </a:solidFill>
                <a:latin typeface="Calibri"/>
                <a:ea typeface="Calibri"/>
                <a:cs typeface="Calibri"/>
                <a:sym typeface="Calibri"/>
              </a:rPr>
              <a:t>Mongoose is a JS library that connects MongoDB to the Node.js Runtime Environment</a:t>
            </a:r>
            <a:endParaRPr sz="3500">
              <a:solidFill>
                <a:schemeClr val="dk1"/>
              </a:solidFill>
              <a:latin typeface="Calibri"/>
              <a:ea typeface="Calibri"/>
              <a:cs typeface="Calibri"/>
              <a:sym typeface="Calibri"/>
            </a:endParaRPr>
          </a:p>
        </p:txBody>
      </p:sp>
      <p:sp>
        <p:nvSpPr>
          <p:cNvPr id="315" name="Google Shape;315;p43"/>
          <p:cNvSpPr txBox="1"/>
          <p:nvPr/>
        </p:nvSpPr>
        <p:spPr>
          <a:xfrm>
            <a:off x="367850" y="5547725"/>
            <a:ext cx="175797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solidFill>
                  <a:schemeClr val="dk1"/>
                </a:solidFill>
                <a:latin typeface="Calibri"/>
                <a:ea typeface="Calibri"/>
                <a:cs typeface="Calibri"/>
                <a:sym typeface="Calibri"/>
              </a:rPr>
              <a:t>Why Mongo DB over SQL?</a:t>
            </a:r>
            <a:endParaRPr sz="3200" b="1">
              <a:solidFill>
                <a:schemeClr val="dk1"/>
              </a:solidFill>
              <a:latin typeface="Calibri"/>
              <a:ea typeface="Calibri"/>
              <a:cs typeface="Calibri"/>
              <a:sym typeface="Calibri"/>
            </a:endParaRPr>
          </a:p>
          <a:p>
            <a:pPr marL="0" lvl="0" indent="0" algn="l" rtl="0">
              <a:spcBef>
                <a:spcPts val="0"/>
              </a:spcBef>
              <a:spcAft>
                <a:spcPts val="0"/>
              </a:spcAft>
              <a:buNone/>
            </a:pPr>
            <a:endParaRPr sz="3200" b="1">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MongoDB is a NoSQL Database ,allowing Dynamic ,JSON like documents. This is ideal for applications like food delivery whose data structure can vary(eg. Menu Items, Orders)</a:t>
            </a:r>
            <a:endParaRPr sz="3200">
              <a:solidFill>
                <a:schemeClr val="dk1"/>
              </a:solidFill>
              <a:latin typeface="Calibri"/>
              <a:ea typeface="Calibri"/>
              <a:cs typeface="Calibri"/>
              <a:sym typeface="Calibri"/>
            </a:endParaRPr>
          </a:p>
          <a:p>
            <a:pPr marL="457200" lvl="0" indent="0" algn="l" rtl="0">
              <a:spcBef>
                <a:spcPts val="0"/>
              </a:spcBef>
              <a:spcAft>
                <a:spcPts val="0"/>
              </a:spcAft>
              <a:buNone/>
            </a:pP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MongoDB is designed to handle large scale,distributed applications making it suitable for high traffic and large datasets.</a:t>
            </a:r>
            <a:endParaRPr sz="32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19"/>
        <p:cNvGrpSpPr/>
        <p:nvPr/>
      </p:nvGrpSpPr>
      <p:grpSpPr>
        <a:xfrm>
          <a:off x="0" y="0"/>
          <a:ext cx="0" cy="0"/>
          <a:chOff x="0" y="0"/>
          <a:chExt cx="0" cy="0"/>
        </a:xfrm>
      </p:grpSpPr>
      <p:sp>
        <p:nvSpPr>
          <p:cNvPr id="320" name="Google Shape;320;p44"/>
          <p:cNvSpPr txBox="1"/>
          <p:nvPr/>
        </p:nvSpPr>
        <p:spPr>
          <a:xfrm>
            <a:off x="7884682" y="1377946"/>
            <a:ext cx="208422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verpass"/>
                <a:ea typeface="Overpass"/>
                <a:cs typeface="Overpass"/>
                <a:sym typeface="Overpass"/>
              </a:rPr>
              <a:t>Not Connected</a:t>
            </a:r>
            <a:endParaRPr sz="2200" b="0" i="0" u="none" strike="noStrike" cap="none">
              <a:solidFill>
                <a:srgbClr val="000000"/>
              </a:solidFill>
              <a:latin typeface="Overpass"/>
              <a:ea typeface="Overpass"/>
              <a:cs typeface="Overpass"/>
              <a:sym typeface="Overpass"/>
            </a:endParaRPr>
          </a:p>
        </p:txBody>
      </p:sp>
      <p:pic>
        <p:nvPicPr>
          <p:cNvPr id="321" name="Google Shape;321;p44"/>
          <p:cNvPicPr preferRelativeResize="0"/>
          <p:nvPr/>
        </p:nvPicPr>
        <p:blipFill rotWithShape="1">
          <a:blip r:embed="rId3">
            <a:alphaModFix/>
          </a:blip>
          <a:srcRect/>
          <a:stretch/>
        </p:blipFill>
        <p:spPr>
          <a:xfrm>
            <a:off x="1371600" y="2128091"/>
            <a:ext cx="15681960" cy="76712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 calcmode="lin" valueType="num">
                                      <p:cBhvr additive="base">
                                        <p:cTn id="7" dur="500"/>
                                        <p:tgtEl>
                                          <p:spTgt spid="32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21"/>
                                        </p:tgtEl>
                                        <p:attrNameLst>
                                          <p:attrName>style.visibility</p:attrName>
                                        </p:attrNameLst>
                                      </p:cBhvr>
                                      <p:to>
                                        <p:strVal val="visible"/>
                                      </p:to>
                                    </p:set>
                                    <p:anim calcmode="lin" valueType="num">
                                      <p:cBhvr additive="base">
                                        <p:cTn id="10" dur="500"/>
                                        <p:tgtEl>
                                          <p:spTgt spid="3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25"/>
        <p:cNvGrpSpPr/>
        <p:nvPr/>
      </p:nvGrpSpPr>
      <p:grpSpPr>
        <a:xfrm>
          <a:off x="0" y="0"/>
          <a:ext cx="0" cy="0"/>
          <a:chOff x="0" y="0"/>
          <a:chExt cx="0" cy="0"/>
        </a:xfrm>
      </p:grpSpPr>
      <p:sp>
        <p:nvSpPr>
          <p:cNvPr id="326" name="Google Shape;326;p45"/>
          <p:cNvSpPr txBox="1"/>
          <p:nvPr/>
        </p:nvSpPr>
        <p:spPr>
          <a:xfrm>
            <a:off x="2570675" y="5590475"/>
            <a:ext cx="12318600" cy="3632700"/>
          </a:xfrm>
          <a:prstGeom prst="rect">
            <a:avLst/>
          </a:prstGeom>
          <a:noFill/>
          <a:ln>
            <a:noFill/>
          </a:ln>
        </p:spPr>
        <p:txBody>
          <a:bodyPr spcFirstLastPara="1" wrap="square" lIns="91425" tIns="91425" rIns="91425" bIns="91425" anchor="t" anchorCtr="0">
            <a:spAutoFit/>
          </a:bodyPr>
          <a:lstStyle/>
          <a:p>
            <a:pPr marL="457200" marR="0" lvl="0" indent="-431800" algn="l" rtl="0">
              <a:lnSpc>
                <a:spcPct val="100000"/>
              </a:lnSpc>
              <a:spcBef>
                <a:spcPts val="0"/>
              </a:spcBef>
              <a:spcAft>
                <a:spcPts val="0"/>
              </a:spcAft>
              <a:buClr>
                <a:schemeClr val="dk1"/>
              </a:buClr>
              <a:buSzPts val="3200"/>
              <a:buFont typeface="Calibri"/>
              <a:buChar char="●"/>
            </a:pPr>
            <a:r>
              <a:rPr lang="en-US" sz="3200" b="0" i="0" u="none" strike="noStrike" cap="none">
                <a:solidFill>
                  <a:schemeClr val="dk1"/>
                </a:solidFill>
                <a:latin typeface="Calibri"/>
                <a:ea typeface="Calibri"/>
                <a:cs typeface="Calibri"/>
                <a:sym typeface="Calibri"/>
              </a:rPr>
              <a:t>The above image represents the connection string which connects the database and the server.</a:t>
            </a:r>
            <a:endParaRPr sz="3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457200" marR="0" lvl="0" indent="-431800" algn="l" rtl="0">
              <a:lnSpc>
                <a:spcPct val="100000"/>
              </a:lnSpc>
              <a:spcBef>
                <a:spcPts val="0"/>
              </a:spcBef>
              <a:spcAft>
                <a:spcPts val="0"/>
              </a:spcAft>
              <a:buClr>
                <a:schemeClr val="dk1"/>
              </a:buClr>
              <a:buSzPts val="3200"/>
              <a:buFont typeface="Calibri"/>
              <a:buChar char="●"/>
            </a:pPr>
            <a:r>
              <a:rPr lang="en-US" sz="3200" b="0" i="0" u="none" strike="noStrike" cap="none">
                <a:solidFill>
                  <a:schemeClr val="dk1"/>
                </a:solidFill>
                <a:latin typeface="Calibri"/>
                <a:ea typeface="Calibri"/>
                <a:cs typeface="Calibri"/>
                <a:sym typeface="Calibri"/>
              </a:rPr>
              <a:t>The &lt;db_password&gt; contains the password for the string.</a:t>
            </a:r>
            <a:endParaRPr sz="3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457200" marR="0" lvl="0" indent="-431800" algn="l" rtl="0">
              <a:lnSpc>
                <a:spcPct val="100000"/>
              </a:lnSpc>
              <a:spcBef>
                <a:spcPts val="0"/>
              </a:spcBef>
              <a:spcAft>
                <a:spcPts val="0"/>
              </a:spcAft>
              <a:buClr>
                <a:schemeClr val="dk1"/>
              </a:buClr>
              <a:buSzPts val="3200"/>
              <a:buFont typeface="Calibri"/>
              <a:buChar char="●"/>
            </a:pPr>
            <a:r>
              <a:rPr lang="en-US" sz="3200" b="0" i="0" u="none" strike="noStrike" cap="none">
                <a:solidFill>
                  <a:schemeClr val="dk1"/>
                </a:solidFill>
                <a:latin typeface="Calibri"/>
                <a:ea typeface="Calibri"/>
                <a:cs typeface="Calibri"/>
                <a:sym typeface="Calibri"/>
              </a:rPr>
              <a:t>The server and database will not connect without this password and it is a unique code for every connection.</a:t>
            </a:r>
            <a:endParaRPr sz="3200" b="0" i="0" u="none" strike="noStrike" cap="none">
              <a:solidFill>
                <a:schemeClr val="dk1"/>
              </a:solidFill>
              <a:latin typeface="Calibri"/>
              <a:ea typeface="Calibri"/>
              <a:cs typeface="Calibri"/>
              <a:sym typeface="Calibri"/>
            </a:endParaRPr>
          </a:p>
        </p:txBody>
      </p:sp>
      <p:pic>
        <p:nvPicPr>
          <p:cNvPr id="327" name="Google Shape;327;p45"/>
          <p:cNvPicPr preferRelativeResize="0"/>
          <p:nvPr/>
        </p:nvPicPr>
        <p:blipFill rotWithShape="1">
          <a:blip r:embed="rId3">
            <a:alphaModFix/>
          </a:blip>
          <a:srcRect l="4273" t="14687" r="9233" b="5645"/>
          <a:stretch/>
        </p:blipFill>
        <p:spPr>
          <a:xfrm>
            <a:off x="2570675" y="870155"/>
            <a:ext cx="14876667" cy="47203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31"/>
        <p:cNvGrpSpPr/>
        <p:nvPr/>
      </p:nvGrpSpPr>
      <p:grpSpPr>
        <a:xfrm>
          <a:off x="0" y="0"/>
          <a:ext cx="0" cy="0"/>
          <a:chOff x="0" y="0"/>
          <a:chExt cx="0" cy="0"/>
        </a:xfrm>
      </p:grpSpPr>
      <p:sp>
        <p:nvSpPr>
          <p:cNvPr id="332" name="Google Shape;332;p46"/>
          <p:cNvSpPr txBox="1"/>
          <p:nvPr/>
        </p:nvSpPr>
        <p:spPr>
          <a:xfrm>
            <a:off x="1275766" y="7365725"/>
            <a:ext cx="12318600" cy="1169521"/>
          </a:xfrm>
          <a:prstGeom prst="rect">
            <a:avLst/>
          </a:prstGeom>
          <a:noFill/>
          <a:ln>
            <a:noFill/>
          </a:ln>
        </p:spPr>
        <p:txBody>
          <a:bodyPr spcFirstLastPara="1" wrap="square" lIns="91425" tIns="91425" rIns="91425" bIns="91425" anchor="t" anchorCtr="0">
            <a:spAutoFit/>
          </a:bodyPr>
          <a:lstStyle/>
          <a:p>
            <a:pPr marL="482600" marR="0" lvl="0" indent="-4572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The dB password is highlighted in green and dB name is highlighted yellow in this picture.</a:t>
            </a:r>
            <a:endParaRPr sz="3200" b="0" i="0" u="none" strike="noStrike" cap="none">
              <a:solidFill>
                <a:schemeClr val="dk1"/>
              </a:solidFill>
              <a:latin typeface="Calibri"/>
              <a:ea typeface="Calibri"/>
              <a:cs typeface="Calibri"/>
              <a:sym typeface="Calibri"/>
            </a:endParaRPr>
          </a:p>
        </p:txBody>
      </p:sp>
      <p:pic>
        <p:nvPicPr>
          <p:cNvPr id="333" name="Google Shape;333;p46"/>
          <p:cNvPicPr preferRelativeResize="0"/>
          <p:nvPr/>
        </p:nvPicPr>
        <p:blipFill rotWithShape="1">
          <a:blip r:embed="rId3">
            <a:alphaModFix/>
          </a:blip>
          <a:srcRect/>
          <a:stretch/>
        </p:blipFill>
        <p:spPr>
          <a:xfrm>
            <a:off x="1275766" y="540327"/>
            <a:ext cx="16042416" cy="67194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37"/>
        <p:cNvGrpSpPr/>
        <p:nvPr/>
      </p:nvGrpSpPr>
      <p:grpSpPr>
        <a:xfrm>
          <a:off x="0" y="0"/>
          <a:ext cx="0" cy="0"/>
          <a:chOff x="0" y="0"/>
          <a:chExt cx="0" cy="0"/>
        </a:xfrm>
      </p:grpSpPr>
      <p:sp>
        <p:nvSpPr>
          <p:cNvPr id="338" name="Google Shape;338;p47"/>
          <p:cNvSpPr txBox="1"/>
          <p:nvPr/>
        </p:nvSpPr>
        <p:spPr>
          <a:xfrm>
            <a:off x="443738" y="1058688"/>
            <a:ext cx="33570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verpass"/>
                <a:ea typeface="Overpass"/>
                <a:cs typeface="Overpass"/>
                <a:sym typeface="Overpass"/>
              </a:rPr>
              <a:t>Starting node for index.js</a:t>
            </a:r>
            <a:endParaRPr sz="2200" b="0" i="0" u="none" strike="noStrike" cap="none">
              <a:solidFill>
                <a:schemeClr val="dk1"/>
              </a:solidFill>
              <a:latin typeface="Overpass"/>
              <a:ea typeface="Overpass"/>
              <a:cs typeface="Overpass"/>
              <a:sym typeface="Overpass"/>
            </a:endParaRPr>
          </a:p>
        </p:txBody>
      </p:sp>
      <p:pic>
        <p:nvPicPr>
          <p:cNvPr id="339" name="Google Shape;339;p47"/>
          <p:cNvPicPr preferRelativeResize="0"/>
          <p:nvPr/>
        </p:nvPicPr>
        <p:blipFill rotWithShape="1">
          <a:blip r:embed="rId3">
            <a:alphaModFix/>
          </a:blip>
          <a:srcRect/>
          <a:stretch/>
        </p:blipFill>
        <p:spPr>
          <a:xfrm>
            <a:off x="443738" y="1483804"/>
            <a:ext cx="8915400" cy="5694236"/>
          </a:xfrm>
          <a:prstGeom prst="rect">
            <a:avLst/>
          </a:prstGeom>
          <a:noFill/>
          <a:ln>
            <a:noFill/>
          </a:ln>
        </p:spPr>
      </p:pic>
      <p:sp>
        <p:nvSpPr>
          <p:cNvPr id="340" name="Google Shape;340;p47"/>
          <p:cNvSpPr txBox="1"/>
          <p:nvPr/>
        </p:nvSpPr>
        <p:spPr>
          <a:xfrm>
            <a:off x="10722937" y="1058687"/>
            <a:ext cx="155363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verpass"/>
                <a:ea typeface="Overpass"/>
                <a:cs typeface="Overpass"/>
                <a:sym typeface="Overpass"/>
              </a:rPr>
              <a:t>Connected</a:t>
            </a:r>
            <a:endParaRPr sz="2200" b="0" i="0" u="none" strike="noStrike" cap="none">
              <a:solidFill>
                <a:srgbClr val="000000"/>
              </a:solidFill>
              <a:latin typeface="Overpass"/>
              <a:ea typeface="Overpass"/>
              <a:cs typeface="Overpass"/>
              <a:sym typeface="Overpass"/>
            </a:endParaRPr>
          </a:p>
        </p:txBody>
      </p:sp>
      <p:pic>
        <p:nvPicPr>
          <p:cNvPr id="341" name="Google Shape;341;p47"/>
          <p:cNvPicPr preferRelativeResize="0"/>
          <p:nvPr/>
        </p:nvPicPr>
        <p:blipFill rotWithShape="1">
          <a:blip r:embed="rId4">
            <a:alphaModFix/>
          </a:blip>
          <a:srcRect/>
          <a:stretch/>
        </p:blipFill>
        <p:spPr>
          <a:xfrm>
            <a:off x="9559855" y="1483804"/>
            <a:ext cx="8284407" cy="56942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 calcmode="lin" valueType="num">
                                      <p:cBhvr additive="base">
                                        <p:cTn id="7" dur="500"/>
                                        <p:tgtEl>
                                          <p:spTgt spid="33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 calcmode="lin" valueType="num">
                                      <p:cBhvr additive="base">
                                        <p:cTn id="10" dur="500"/>
                                        <p:tgtEl>
                                          <p:spTgt spid="33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40"/>
                                        </p:tgtEl>
                                        <p:attrNameLst>
                                          <p:attrName>style.visibility</p:attrName>
                                        </p:attrNameLst>
                                      </p:cBhvr>
                                      <p:to>
                                        <p:strVal val="visible"/>
                                      </p:to>
                                    </p:set>
                                    <p:anim calcmode="lin" valueType="num">
                                      <p:cBhvr additive="base">
                                        <p:cTn id="15" dur="500"/>
                                        <p:tgtEl>
                                          <p:spTgt spid="340"/>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41"/>
                                        </p:tgtEl>
                                        <p:attrNameLst>
                                          <p:attrName>style.visibility</p:attrName>
                                        </p:attrNameLst>
                                      </p:cBhvr>
                                      <p:to>
                                        <p:strVal val="visible"/>
                                      </p:to>
                                    </p:set>
                                    <p:anim calcmode="lin" valueType="num">
                                      <p:cBhvr additive="base">
                                        <p:cTn id="18" dur="500"/>
                                        <p:tgtEl>
                                          <p:spTgt spid="3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45"/>
        <p:cNvGrpSpPr/>
        <p:nvPr/>
      </p:nvGrpSpPr>
      <p:grpSpPr>
        <a:xfrm>
          <a:off x="0" y="0"/>
          <a:ext cx="0" cy="0"/>
          <a:chOff x="0" y="0"/>
          <a:chExt cx="0" cy="0"/>
        </a:xfrm>
      </p:grpSpPr>
      <p:sp>
        <p:nvSpPr>
          <p:cNvPr id="346" name="Google Shape;346;p48"/>
          <p:cNvSpPr txBox="1"/>
          <p:nvPr/>
        </p:nvSpPr>
        <p:spPr>
          <a:xfrm>
            <a:off x="7045049" y="0"/>
            <a:ext cx="3281668"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500"/>
              <a:buFont typeface="Arial"/>
              <a:buNone/>
            </a:pPr>
            <a:r>
              <a:rPr lang="en-US" sz="5500" b="0" i="0" u="none" strike="noStrike" cap="none">
                <a:solidFill>
                  <a:srgbClr val="000000"/>
                </a:solidFill>
                <a:latin typeface="Overpass"/>
                <a:ea typeface="Overpass"/>
                <a:cs typeface="Overpass"/>
                <a:sym typeface="Overpass"/>
              </a:rPr>
              <a:t>schema.js</a:t>
            </a:r>
            <a:endParaRPr sz="5500" b="0" i="0" u="none" strike="noStrike" cap="none">
              <a:solidFill>
                <a:srgbClr val="000000"/>
              </a:solidFill>
              <a:latin typeface="Overpass"/>
              <a:ea typeface="Overpass"/>
              <a:cs typeface="Overpass"/>
              <a:sym typeface="Overpass"/>
            </a:endParaRPr>
          </a:p>
        </p:txBody>
      </p:sp>
      <p:pic>
        <p:nvPicPr>
          <p:cNvPr id="347" name="Google Shape;347;p48"/>
          <p:cNvPicPr preferRelativeResize="0"/>
          <p:nvPr/>
        </p:nvPicPr>
        <p:blipFill rotWithShape="1">
          <a:blip r:embed="rId3">
            <a:alphaModFix/>
          </a:blip>
          <a:srcRect/>
          <a:stretch/>
        </p:blipFill>
        <p:spPr>
          <a:xfrm>
            <a:off x="0" y="831153"/>
            <a:ext cx="8884919" cy="9455847"/>
          </a:xfrm>
          <a:prstGeom prst="rect">
            <a:avLst/>
          </a:prstGeom>
          <a:noFill/>
          <a:ln>
            <a:noFill/>
          </a:ln>
        </p:spPr>
      </p:pic>
      <p:pic>
        <p:nvPicPr>
          <p:cNvPr id="348" name="Google Shape;348;p48"/>
          <p:cNvPicPr preferRelativeResize="0"/>
          <p:nvPr/>
        </p:nvPicPr>
        <p:blipFill rotWithShape="1">
          <a:blip r:embed="rId4">
            <a:alphaModFix/>
          </a:blip>
          <a:srcRect/>
          <a:stretch/>
        </p:blipFill>
        <p:spPr>
          <a:xfrm>
            <a:off x="9037320" y="832039"/>
            <a:ext cx="9250680" cy="94549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500"/>
                                        <p:tgtEl>
                                          <p:spTgt spid="34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48"/>
                                        </p:tgtEl>
                                        <p:attrNameLst>
                                          <p:attrName>style.visibility</p:attrName>
                                        </p:attrNameLst>
                                      </p:cBhvr>
                                      <p:to>
                                        <p:strVal val="visible"/>
                                      </p:to>
                                    </p:set>
                                    <p:anim calcmode="lin" valueType="num">
                                      <p:cBhvr additive="base">
                                        <p:cTn id="10" dur="500"/>
                                        <p:tgtEl>
                                          <p:spTgt spid="3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52"/>
        <p:cNvGrpSpPr/>
        <p:nvPr/>
      </p:nvGrpSpPr>
      <p:grpSpPr>
        <a:xfrm>
          <a:off x="0" y="0"/>
          <a:ext cx="0" cy="0"/>
          <a:chOff x="0" y="0"/>
          <a:chExt cx="0" cy="0"/>
        </a:xfrm>
      </p:grpSpPr>
      <p:sp>
        <p:nvSpPr>
          <p:cNvPr id="353" name="Google Shape;353;p49"/>
          <p:cNvSpPr txBox="1"/>
          <p:nvPr/>
        </p:nvSpPr>
        <p:spPr>
          <a:xfrm>
            <a:off x="239525" y="414900"/>
            <a:ext cx="17515800" cy="846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300"/>
              <a:buFont typeface="Arial"/>
              <a:buNone/>
            </a:pPr>
            <a:r>
              <a:rPr lang="en-US" sz="4300" b="1" i="0" u="none" strike="noStrike" cap="none">
                <a:solidFill>
                  <a:schemeClr val="dk1"/>
                </a:solidFill>
                <a:latin typeface="Calibri"/>
                <a:ea typeface="Calibri"/>
                <a:cs typeface="Calibri"/>
                <a:sym typeface="Calibri"/>
              </a:rPr>
              <a:t>Now let’s understand the database</a:t>
            </a:r>
            <a:r>
              <a:rPr lang="en-US" sz="4300" b="1">
                <a:solidFill>
                  <a:schemeClr val="dk1"/>
                </a:solidFill>
                <a:latin typeface="Calibri"/>
                <a:ea typeface="Calibri"/>
                <a:cs typeface="Calibri"/>
                <a:sym typeface="Calibri"/>
              </a:rPr>
              <a:t> </a:t>
            </a:r>
            <a:r>
              <a:rPr lang="en-US" sz="4300" b="1" i="0" u="none" strike="noStrike" cap="none">
                <a:solidFill>
                  <a:schemeClr val="dk1"/>
                </a:solidFill>
                <a:latin typeface="Calibri"/>
                <a:ea typeface="Calibri"/>
                <a:cs typeface="Calibri"/>
                <a:sym typeface="Calibri"/>
              </a:rPr>
              <a:t>of the Application</a:t>
            </a:r>
            <a:endParaRPr sz="4300" b="1" i="0" u="none" strike="noStrike" cap="none">
              <a:solidFill>
                <a:schemeClr val="dk1"/>
              </a:solidFill>
              <a:latin typeface="Calibri"/>
              <a:ea typeface="Calibri"/>
              <a:cs typeface="Calibri"/>
              <a:sym typeface="Calibri"/>
            </a:endParaRPr>
          </a:p>
        </p:txBody>
      </p:sp>
      <p:sp>
        <p:nvSpPr>
          <p:cNvPr id="354" name="Google Shape;354;p49"/>
          <p:cNvSpPr txBox="1"/>
          <p:nvPr/>
        </p:nvSpPr>
        <p:spPr>
          <a:xfrm>
            <a:off x="474775" y="1453975"/>
            <a:ext cx="17643900" cy="869440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400"/>
              </a:spcBef>
              <a:spcAft>
                <a:spcPts val="0"/>
              </a:spcAft>
              <a:buClr>
                <a:schemeClr val="dk1"/>
              </a:buClr>
              <a:buSzPts val="1100"/>
              <a:buFont typeface="Arial"/>
              <a:buNone/>
            </a:pPr>
            <a:r>
              <a:rPr lang="en-US" sz="2300" b="1" i="0" u="none" strike="noStrike" cap="none">
                <a:solidFill>
                  <a:schemeClr val="dk1"/>
                </a:solidFill>
                <a:latin typeface="Arial"/>
                <a:ea typeface="Arial"/>
                <a:cs typeface="Arial"/>
                <a:sym typeface="Arial"/>
              </a:rPr>
              <a:t>1. Purpose of the Code</a:t>
            </a:r>
            <a:endParaRPr sz="2300" b="1" i="0" u="none" strike="noStrike" cap="none">
              <a:solidFill>
                <a:schemeClr val="dk1"/>
              </a:solidFill>
              <a:latin typeface="Arial"/>
              <a:ea typeface="Arial"/>
              <a:cs typeface="Arial"/>
              <a:sym typeface="Arial"/>
            </a:endParaRPr>
          </a:p>
          <a:p>
            <a:pPr marL="457200" marR="0" lvl="0" indent="-374650" algn="l" rtl="0">
              <a:lnSpc>
                <a:spcPct val="115000"/>
              </a:lnSpc>
              <a:spcBef>
                <a:spcPts val="1200"/>
              </a:spcBef>
              <a:spcAft>
                <a:spcPts val="0"/>
              </a:spcAft>
              <a:buClr>
                <a:schemeClr val="dk1"/>
              </a:buClr>
              <a:buSzPts val="2300"/>
              <a:buFont typeface="Arial"/>
              <a:buChar char="●"/>
            </a:pPr>
            <a:r>
              <a:rPr lang="en-US" sz="2300" b="0" i="0" u="none" strike="noStrike" cap="none">
                <a:solidFill>
                  <a:schemeClr val="dk1"/>
                </a:solidFill>
                <a:latin typeface="Arial"/>
                <a:ea typeface="Arial"/>
                <a:cs typeface="Arial"/>
                <a:sym typeface="Arial"/>
              </a:rPr>
              <a:t>Implements </a:t>
            </a:r>
            <a:r>
              <a:rPr lang="en-US" sz="2300" b="1" i="0" u="none" strike="noStrike" cap="none">
                <a:solidFill>
                  <a:schemeClr val="dk1"/>
                </a:solidFill>
                <a:latin typeface="Arial"/>
                <a:ea typeface="Arial"/>
                <a:cs typeface="Arial"/>
                <a:sym typeface="Arial"/>
              </a:rPr>
              <a:t>MongoDB schema design</a:t>
            </a:r>
            <a:r>
              <a:rPr lang="en-US" sz="2300" b="0" i="0" u="none" strike="noStrike" cap="none">
                <a:solidFill>
                  <a:schemeClr val="dk1"/>
                </a:solidFill>
                <a:latin typeface="Arial"/>
                <a:ea typeface="Arial"/>
                <a:cs typeface="Arial"/>
                <a:sym typeface="Arial"/>
              </a:rPr>
              <a:t> for a </a:t>
            </a:r>
            <a:r>
              <a:rPr lang="en-US" sz="2300" b="1" i="0" u="none" strike="noStrike" cap="none">
                <a:solidFill>
                  <a:schemeClr val="dk1"/>
                </a:solidFill>
                <a:latin typeface="Arial"/>
                <a:ea typeface="Arial"/>
                <a:cs typeface="Arial"/>
                <a:sym typeface="Arial"/>
              </a:rPr>
              <a:t>food ordering system</a:t>
            </a:r>
            <a:r>
              <a:rPr lang="en-US" sz="2300" b="0" i="0" u="none" strike="noStrike" cap="none">
                <a:solidFill>
                  <a:schemeClr val="dk1"/>
                </a:solidFill>
                <a:latin typeface="Arial"/>
                <a:ea typeface="Arial"/>
                <a:cs typeface="Arial"/>
                <a:sym typeface="Arial"/>
              </a:rPr>
              <a:t> using </a:t>
            </a:r>
            <a:r>
              <a:rPr lang="en-US" sz="2300" b="1" i="0" u="none" strike="noStrike" cap="none">
                <a:solidFill>
                  <a:schemeClr val="dk1"/>
                </a:solidFill>
                <a:latin typeface="Arial"/>
                <a:ea typeface="Arial"/>
                <a:cs typeface="Arial"/>
                <a:sym typeface="Arial"/>
              </a:rPr>
              <a:t>Mongoose</a:t>
            </a:r>
            <a:r>
              <a:rPr lang="en-US" sz="2300" b="0" i="0" u="none" strike="noStrike" cap="none">
                <a:solidFill>
                  <a:schemeClr val="dk1"/>
                </a:solidFill>
                <a:latin typeface="Arial"/>
                <a:ea typeface="Arial"/>
                <a:cs typeface="Arial"/>
                <a:sym typeface="Arial"/>
              </a:rPr>
              <a:t>.</a:t>
            </a:r>
            <a:endParaRPr sz="2300" b="0" i="0" u="none" strike="noStrike" cap="none">
              <a:solidFill>
                <a:schemeClr val="dk1"/>
              </a:solidFill>
              <a:latin typeface="Arial"/>
              <a:ea typeface="Arial"/>
              <a:cs typeface="Arial"/>
              <a:sym typeface="Arial"/>
            </a:endParaRPr>
          </a:p>
          <a:p>
            <a:pPr marL="457200" marR="0" lvl="0" indent="-374650" algn="l" rtl="0">
              <a:lnSpc>
                <a:spcPct val="115000"/>
              </a:lnSpc>
              <a:spcBef>
                <a:spcPts val="0"/>
              </a:spcBef>
              <a:spcAft>
                <a:spcPts val="0"/>
              </a:spcAft>
              <a:buClr>
                <a:schemeClr val="dk1"/>
              </a:buClr>
              <a:buSzPts val="2300"/>
              <a:buFont typeface="Arial"/>
              <a:buChar char="●"/>
            </a:pPr>
            <a:r>
              <a:rPr lang="en-US" sz="2300" b="0" i="0" u="none" strike="noStrike" cap="none">
                <a:solidFill>
                  <a:schemeClr val="dk1"/>
                </a:solidFill>
                <a:latin typeface="Arial"/>
                <a:ea typeface="Arial"/>
                <a:cs typeface="Arial"/>
                <a:sym typeface="Arial"/>
              </a:rPr>
              <a:t>Defines the structure of collections like </a:t>
            </a:r>
            <a:r>
              <a:rPr lang="en-US" sz="2300" b="1" i="0" u="none" strike="noStrike" cap="none">
                <a:solidFill>
                  <a:schemeClr val="dk1"/>
                </a:solidFill>
                <a:latin typeface="Arial"/>
                <a:ea typeface="Arial"/>
                <a:cs typeface="Arial"/>
                <a:sym typeface="Arial"/>
              </a:rPr>
              <a:t>Users</a:t>
            </a:r>
            <a:r>
              <a:rPr lang="en-US" sz="2300" b="0" i="0" u="none" strike="noStrike" cap="none">
                <a:solidFill>
                  <a:schemeClr val="dk1"/>
                </a:solidFill>
                <a:latin typeface="Arial"/>
                <a:ea typeface="Arial"/>
                <a:cs typeface="Arial"/>
                <a:sym typeface="Arial"/>
              </a:rPr>
              <a:t>, </a:t>
            </a:r>
            <a:r>
              <a:rPr lang="en-US" sz="2300" b="1" i="0" u="none" strike="noStrike" cap="none">
                <a:solidFill>
                  <a:schemeClr val="dk1"/>
                </a:solidFill>
                <a:latin typeface="Arial"/>
                <a:ea typeface="Arial"/>
                <a:cs typeface="Arial"/>
                <a:sym typeface="Arial"/>
              </a:rPr>
              <a:t>Admins</a:t>
            </a:r>
            <a:r>
              <a:rPr lang="en-US" sz="2300" b="0" i="0" u="none" strike="noStrike" cap="none">
                <a:solidFill>
                  <a:schemeClr val="dk1"/>
                </a:solidFill>
                <a:latin typeface="Arial"/>
                <a:ea typeface="Arial"/>
                <a:cs typeface="Arial"/>
                <a:sym typeface="Arial"/>
              </a:rPr>
              <a:t>, </a:t>
            </a:r>
            <a:r>
              <a:rPr lang="en-US" sz="2300" b="1" i="0" u="none" strike="noStrike" cap="none">
                <a:solidFill>
                  <a:schemeClr val="dk1"/>
                </a:solidFill>
                <a:latin typeface="Arial"/>
                <a:ea typeface="Arial"/>
                <a:cs typeface="Arial"/>
                <a:sym typeface="Arial"/>
              </a:rPr>
              <a:t>Restaurants</a:t>
            </a:r>
            <a:r>
              <a:rPr lang="en-US" sz="2300" b="0" i="0" u="none" strike="noStrike" cap="none">
                <a:solidFill>
                  <a:schemeClr val="dk1"/>
                </a:solidFill>
                <a:latin typeface="Arial"/>
                <a:ea typeface="Arial"/>
                <a:cs typeface="Arial"/>
                <a:sym typeface="Arial"/>
              </a:rPr>
              <a:t>, </a:t>
            </a:r>
            <a:r>
              <a:rPr lang="en-US" sz="2300" b="1" i="0" u="none" strike="noStrike" cap="none">
                <a:solidFill>
                  <a:schemeClr val="dk1"/>
                </a:solidFill>
                <a:latin typeface="Arial"/>
                <a:ea typeface="Arial"/>
                <a:cs typeface="Arial"/>
                <a:sym typeface="Arial"/>
              </a:rPr>
              <a:t>Food Items</a:t>
            </a:r>
            <a:r>
              <a:rPr lang="en-US" sz="2300" b="0" i="0" u="none" strike="noStrike" cap="none">
                <a:solidFill>
                  <a:schemeClr val="dk1"/>
                </a:solidFill>
                <a:latin typeface="Arial"/>
                <a:ea typeface="Arial"/>
                <a:cs typeface="Arial"/>
                <a:sym typeface="Arial"/>
              </a:rPr>
              <a:t>, </a:t>
            </a:r>
            <a:r>
              <a:rPr lang="en-US" sz="2300" b="1" i="0" u="none" strike="noStrike" cap="none">
                <a:solidFill>
                  <a:schemeClr val="dk1"/>
                </a:solidFill>
                <a:latin typeface="Arial"/>
                <a:ea typeface="Arial"/>
                <a:cs typeface="Arial"/>
                <a:sym typeface="Arial"/>
              </a:rPr>
              <a:t>Orders</a:t>
            </a:r>
            <a:r>
              <a:rPr lang="en-US" sz="2300" b="0" i="0" u="none" strike="noStrike" cap="none">
                <a:solidFill>
                  <a:schemeClr val="dk1"/>
                </a:solidFill>
                <a:latin typeface="Arial"/>
                <a:ea typeface="Arial"/>
                <a:cs typeface="Arial"/>
                <a:sym typeface="Arial"/>
              </a:rPr>
              <a:t>, and </a:t>
            </a:r>
            <a:r>
              <a:rPr lang="en-US" sz="2300" b="1" i="0" u="none" strike="noStrike" cap="none">
                <a:solidFill>
                  <a:schemeClr val="dk1"/>
                </a:solidFill>
                <a:latin typeface="Arial"/>
                <a:ea typeface="Arial"/>
                <a:cs typeface="Arial"/>
                <a:sym typeface="Arial"/>
              </a:rPr>
              <a:t>Cart</a:t>
            </a:r>
            <a:r>
              <a:rPr lang="en-US" sz="2300" b="0" i="0" u="none" strike="noStrike" cap="none">
                <a:solidFill>
                  <a:schemeClr val="dk1"/>
                </a:solidFill>
                <a:latin typeface="Arial"/>
                <a:ea typeface="Arial"/>
                <a:cs typeface="Arial"/>
                <a:sym typeface="Arial"/>
              </a:rPr>
              <a:t>.</a:t>
            </a:r>
            <a:endParaRPr sz="23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endParaRPr sz="2300" b="0" i="0" u="none" strike="noStrike" cap="none">
              <a:solidFill>
                <a:schemeClr val="dk1"/>
              </a:solidFill>
              <a:latin typeface="Arial"/>
              <a:ea typeface="Arial"/>
              <a:cs typeface="Arial"/>
              <a:sym typeface="Arial"/>
            </a:endParaRPr>
          </a:p>
          <a:p>
            <a:pPr marL="0" marR="0" lvl="0" indent="0" algn="l" rtl="0">
              <a:lnSpc>
                <a:spcPct val="115000"/>
              </a:lnSpc>
              <a:spcBef>
                <a:spcPts val="1400"/>
              </a:spcBef>
              <a:spcAft>
                <a:spcPts val="0"/>
              </a:spcAft>
              <a:buClr>
                <a:schemeClr val="dk1"/>
              </a:buClr>
              <a:buSzPts val="1100"/>
              <a:buFont typeface="Arial"/>
              <a:buNone/>
            </a:pPr>
            <a:r>
              <a:rPr lang="en-US" sz="2300" b="1" i="0" u="none" strike="noStrike" cap="none">
                <a:solidFill>
                  <a:schemeClr val="dk1"/>
                </a:solidFill>
                <a:latin typeface="Arial"/>
                <a:ea typeface="Arial"/>
                <a:cs typeface="Arial"/>
                <a:sym typeface="Arial"/>
              </a:rPr>
              <a:t>2. Key Features</a:t>
            </a:r>
            <a:endParaRPr sz="23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US" sz="2300" b="1" i="0" u="none" strike="noStrike" cap="none">
                <a:solidFill>
                  <a:schemeClr val="dk1"/>
                </a:solidFill>
                <a:latin typeface="Arial"/>
                <a:ea typeface="Arial"/>
                <a:cs typeface="Arial"/>
                <a:sym typeface="Arial"/>
              </a:rPr>
              <a:t>User Schema</a:t>
            </a:r>
            <a:endParaRPr sz="2300" b="1" i="0" u="none" strike="noStrike" cap="none">
              <a:solidFill>
                <a:schemeClr val="dk1"/>
              </a:solidFill>
              <a:latin typeface="Arial"/>
              <a:ea typeface="Arial"/>
              <a:cs typeface="Arial"/>
              <a:sym typeface="Arial"/>
            </a:endParaRPr>
          </a:p>
          <a:p>
            <a:pPr marL="457200" marR="0" lvl="0" indent="-374650" algn="l" rtl="0">
              <a:lnSpc>
                <a:spcPct val="115000"/>
              </a:lnSpc>
              <a:spcBef>
                <a:spcPts val="1200"/>
              </a:spcBef>
              <a:spcAft>
                <a:spcPts val="0"/>
              </a:spcAft>
              <a:buClr>
                <a:schemeClr val="dk1"/>
              </a:buClr>
              <a:buSzPts val="2300"/>
              <a:buFont typeface="Arial"/>
              <a:buChar char="●"/>
            </a:pPr>
            <a:r>
              <a:rPr lang="en-US" sz="2300" b="0" i="0" u="none" strike="noStrike" cap="none">
                <a:solidFill>
                  <a:schemeClr val="dk1"/>
                </a:solidFill>
                <a:latin typeface="Arial"/>
                <a:ea typeface="Arial"/>
                <a:cs typeface="Arial"/>
                <a:sym typeface="Arial"/>
              </a:rPr>
              <a:t>Models users with fields like:</a:t>
            </a:r>
            <a:endParaRPr sz="2300" b="0" i="0" u="none" strike="noStrike" cap="none">
              <a:solidFill>
                <a:schemeClr val="dk1"/>
              </a:solidFill>
              <a:latin typeface="Arial"/>
              <a:ea typeface="Arial"/>
              <a:cs typeface="Arial"/>
              <a:sym typeface="Arial"/>
            </a:endParaRPr>
          </a:p>
          <a:p>
            <a:pPr marL="914400" marR="0" lvl="1" indent="-374650" algn="l" rtl="0">
              <a:lnSpc>
                <a:spcPct val="115000"/>
              </a:lnSpc>
              <a:spcBef>
                <a:spcPts val="0"/>
              </a:spcBef>
              <a:spcAft>
                <a:spcPts val="0"/>
              </a:spcAft>
              <a:buClr>
                <a:schemeClr val="dk1"/>
              </a:buClr>
              <a:buSzPts val="2300"/>
              <a:buFont typeface="Arial"/>
              <a:buChar char="○"/>
            </a:pPr>
            <a:r>
              <a:rPr lang="en-US" sz="2300" b="0" i="0" u="none" strike="noStrike" cap="none">
                <a:solidFill>
                  <a:srgbClr val="188038"/>
                </a:solidFill>
                <a:latin typeface="Roboto Mono"/>
                <a:ea typeface="Roboto Mono"/>
                <a:cs typeface="Roboto Mono"/>
                <a:sym typeface="Roboto Mono"/>
              </a:rPr>
              <a:t>username</a:t>
            </a:r>
            <a:r>
              <a:rPr lang="en-US" sz="2300" b="0" i="0" u="none" strike="noStrike" cap="none">
                <a:solidFill>
                  <a:schemeClr val="dk1"/>
                </a:solidFill>
                <a:latin typeface="Arial"/>
                <a:ea typeface="Arial"/>
                <a:cs typeface="Arial"/>
                <a:sym typeface="Arial"/>
              </a:rPr>
              <a:t>, </a:t>
            </a:r>
            <a:r>
              <a:rPr lang="en-US" sz="2300" b="0" i="0" u="none" strike="noStrike" cap="none">
                <a:solidFill>
                  <a:srgbClr val="188038"/>
                </a:solidFill>
                <a:latin typeface="Roboto Mono"/>
                <a:ea typeface="Roboto Mono"/>
                <a:cs typeface="Roboto Mono"/>
                <a:sym typeface="Roboto Mono"/>
              </a:rPr>
              <a:t>password</a:t>
            </a:r>
            <a:r>
              <a:rPr lang="en-US" sz="2300" b="0" i="0" u="none" strike="noStrike" cap="none">
                <a:solidFill>
                  <a:schemeClr val="dk1"/>
                </a:solidFill>
                <a:latin typeface="Arial"/>
                <a:ea typeface="Arial"/>
                <a:cs typeface="Arial"/>
                <a:sym typeface="Arial"/>
              </a:rPr>
              <a:t>, </a:t>
            </a:r>
            <a:r>
              <a:rPr lang="en-US" sz="2300" b="0" i="0" u="none" strike="noStrike" cap="none">
                <a:solidFill>
                  <a:srgbClr val="188038"/>
                </a:solidFill>
                <a:latin typeface="Roboto Mono"/>
                <a:ea typeface="Roboto Mono"/>
                <a:cs typeface="Roboto Mono"/>
                <a:sym typeface="Roboto Mono"/>
              </a:rPr>
              <a:t>email</a:t>
            </a:r>
            <a:r>
              <a:rPr lang="en-US" sz="2300" b="0" i="0" u="none" strike="noStrike" cap="none">
                <a:solidFill>
                  <a:schemeClr val="dk1"/>
                </a:solidFill>
                <a:latin typeface="Arial"/>
                <a:ea typeface="Arial"/>
                <a:cs typeface="Arial"/>
                <a:sym typeface="Arial"/>
              </a:rPr>
              <a:t>, </a:t>
            </a:r>
            <a:r>
              <a:rPr lang="en-US" sz="2300" b="0" i="0" u="none" strike="noStrike" cap="none">
                <a:solidFill>
                  <a:srgbClr val="188038"/>
                </a:solidFill>
                <a:latin typeface="Roboto Mono"/>
                <a:ea typeface="Roboto Mono"/>
                <a:cs typeface="Roboto Mono"/>
                <a:sym typeface="Roboto Mono"/>
              </a:rPr>
              <a:t>user type</a:t>
            </a:r>
            <a:r>
              <a:rPr lang="en-US" sz="2300" b="0" i="0" u="none" strike="noStrike" cap="none">
                <a:solidFill>
                  <a:schemeClr val="dk1"/>
                </a:solidFill>
                <a:latin typeface="Arial"/>
                <a:ea typeface="Arial"/>
                <a:cs typeface="Arial"/>
                <a:sym typeface="Arial"/>
              </a:rPr>
              <a:t> (e.g., admin/customer).</a:t>
            </a:r>
            <a:endParaRPr sz="2300" b="0" i="0" u="none" strike="noStrike" cap="none">
              <a:solidFill>
                <a:schemeClr val="dk1"/>
              </a:solidFill>
              <a:latin typeface="Arial"/>
              <a:ea typeface="Arial"/>
              <a:cs typeface="Arial"/>
              <a:sym typeface="Arial"/>
            </a:endParaRPr>
          </a:p>
          <a:p>
            <a:pPr marL="914400" marR="0" lvl="1" indent="-374650" algn="l" rtl="0">
              <a:lnSpc>
                <a:spcPct val="115000"/>
              </a:lnSpc>
              <a:spcBef>
                <a:spcPts val="0"/>
              </a:spcBef>
              <a:spcAft>
                <a:spcPts val="0"/>
              </a:spcAft>
              <a:buClr>
                <a:schemeClr val="dk1"/>
              </a:buClr>
              <a:buSzPts val="2300"/>
              <a:buFont typeface="Arial"/>
              <a:buChar char="○"/>
            </a:pPr>
            <a:r>
              <a:rPr lang="en-US" sz="2300" b="0" i="0" u="none" strike="noStrike" cap="none">
                <a:solidFill>
                  <a:srgbClr val="188038"/>
                </a:solidFill>
                <a:latin typeface="Roboto Mono"/>
                <a:ea typeface="Roboto Mono"/>
                <a:cs typeface="Roboto Mono"/>
                <a:sym typeface="Roboto Mono"/>
              </a:rPr>
              <a:t>approval</a:t>
            </a:r>
            <a:r>
              <a:rPr lang="en-US" sz="2300" b="0" i="0" u="none" strike="noStrike" cap="none">
                <a:solidFill>
                  <a:schemeClr val="dk1"/>
                </a:solidFill>
                <a:latin typeface="Arial"/>
                <a:ea typeface="Arial"/>
                <a:cs typeface="Arial"/>
                <a:sym typeface="Arial"/>
              </a:rPr>
              <a:t>: Tracks account approval status.</a:t>
            </a:r>
            <a:endParaRPr sz="23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US" sz="2300" b="1" i="0" u="none" strike="noStrike" cap="none">
                <a:solidFill>
                  <a:schemeClr val="dk1"/>
                </a:solidFill>
                <a:latin typeface="Arial"/>
                <a:ea typeface="Arial"/>
                <a:cs typeface="Arial"/>
                <a:sym typeface="Arial"/>
              </a:rPr>
              <a:t>Admin Schema</a:t>
            </a:r>
            <a:endParaRPr sz="2300" b="1" i="0" u="none" strike="noStrike" cap="none">
              <a:solidFill>
                <a:schemeClr val="dk1"/>
              </a:solidFill>
              <a:latin typeface="Arial"/>
              <a:ea typeface="Arial"/>
              <a:cs typeface="Arial"/>
              <a:sym typeface="Arial"/>
            </a:endParaRPr>
          </a:p>
          <a:p>
            <a:pPr marL="457200" marR="0" lvl="0" indent="-374650" algn="l" rtl="0">
              <a:lnSpc>
                <a:spcPct val="115000"/>
              </a:lnSpc>
              <a:spcBef>
                <a:spcPts val="1200"/>
              </a:spcBef>
              <a:spcAft>
                <a:spcPts val="0"/>
              </a:spcAft>
              <a:buClr>
                <a:schemeClr val="dk1"/>
              </a:buClr>
              <a:buSzPts val="2300"/>
              <a:buFont typeface="Arial"/>
              <a:buChar char="●"/>
            </a:pPr>
            <a:r>
              <a:rPr lang="en-US" sz="2300" b="0" i="0" u="none" strike="noStrike" cap="none">
                <a:solidFill>
                  <a:schemeClr val="dk1"/>
                </a:solidFill>
                <a:latin typeface="Arial"/>
                <a:ea typeface="Arial"/>
                <a:cs typeface="Arial"/>
                <a:sym typeface="Arial"/>
              </a:rPr>
              <a:t>Contains:</a:t>
            </a:r>
            <a:endParaRPr sz="2300" b="0" i="0" u="none" strike="noStrike" cap="none">
              <a:solidFill>
                <a:schemeClr val="dk1"/>
              </a:solidFill>
              <a:latin typeface="Arial"/>
              <a:ea typeface="Arial"/>
              <a:cs typeface="Arial"/>
              <a:sym typeface="Arial"/>
            </a:endParaRPr>
          </a:p>
          <a:p>
            <a:pPr marL="914400" marR="0" lvl="1" indent="-374650" algn="l" rtl="0">
              <a:lnSpc>
                <a:spcPct val="115000"/>
              </a:lnSpc>
              <a:spcBef>
                <a:spcPts val="0"/>
              </a:spcBef>
              <a:spcAft>
                <a:spcPts val="0"/>
              </a:spcAft>
              <a:buClr>
                <a:schemeClr val="dk1"/>
              </a:buClr>
              <a:buSzPts val="2300"/>
              <a:buFont typeface="Arial"/>
              <a:buChar char="○"/>
            </a:pPr>
            <a:r>
              <a:rPr lang="en-US" sz="2300" b="0" i="0" u="none" strike="noStrike" cap="none">
                <a:solidFill>
                  <a:srgbClr val="188038"/>
                </a:solidFill>
                <a:latin typeface="Roboto Mono"/>
                <a:ea typeface="Roboto Mono"/>
                <a:cs typeface="Roboto Mono"/>
                <a:sym typeface="Roboto Mono"/>
              </a:rPr>
              <a:t>categories</a:t>
            </a:r>
            <a:r>
              <a:rPr lang="en-US" sz="2300" b="0" i="0" u="none" strike="noStrike" cap="none">
                <a:solidFill>
                  <a:schemeClr val="dk1"/>
                </a:solidFill>
                <a:latin typeface="Arial"/>
                <a:ea typeface="Arial"/>
                <a:cs typeface="Arial"/>
                <a:sym typeface="Arial"/>
              </a:rPr>
              <a:t>: Categories managed by the admin.</a:t>
            </a:r>
            <a:endParaRPr sz="2300" b="0" i="0" u="none" strike="noStrike" cap="none">
              <a:solidFill>
                <a:schemeClr val="dk1"/>
              </a:solidFill>
              <a:latin typeface="Arial"/>
              <a:ea typeface="Arial"/>
              <a:cs typeface="Arial"/>
              <a:sym typeface="Arial"/>
            </a:endParaRPr>
          </a:p>
          <a:p>
            <a:pPr marL="914400" marR="0" lvl="1" indent="-374650" algn="l" rtl="0">
              <a:lnSpc>
                <a:spcPct val="115000"/>
              </a:lnSpc>
              <a:spcBef>
                <a:spcPts val="0"/>
              </a:spcBef>
              <a:spcAft>
                <a:spcPts val="0"/>
              </a:spcAft>
              <a:buClr>
                <a:schemeClr val="dk1"/>
              </a:buClr>
              <a:buSzPts val="2300"/>
              <a:buFont typeface="Arial"/>
              <a:buChar char="○"/>
            </a:pPr>
            <a:r>
              <a:rPr lang="en-US" sz="2300" b="0" i="0" u="none" strike="noStrike" cap="none">
                <a:solidFill>
                  <a:srgbClr val="188038"/>
                </a:solidFill>
                <a:latin typeface="Roboto Mono"/>
                <a:ea typeface="Roboto Mono"/>
                <a:cs typeface="Roboto Mono"/>
                <a:sym typeface="Roboto Mono"/>
              </a:rPr>
              <a:t>promotedRestaurants</a:t>
            </a:r>
            <a:r>
              <a:rPr lang="en-US" sz="2300" b="0" i="0" u="none" strike="noStrike" cap="none">
                <a:solidFill>
                  <a:schemeClr val="dk1"/>
                </a:solidFill>
                <a:latin typeface="Arial"/>
                <a:ea typeface="Arial"/>
                <a:cs typeface="Arial"/>
                <a:sym typeface="Arial"/>
              </a:rPr>
              <a:t>: List of promoted restaurants.</a:t>
            </a:r>
            <a:endParaRPr sz="23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US" sz="2300" b="1" i="0" u="none" strike="noStrike" cap="none">
                <a:solidFill>
                  <a:schemeClr val="dk1"/>
                </a:solidFill>
                <a:latin typeface="Arial"/>
                <a:ea typeface="Arial"/>
                <a:cs typeface="Arial"/>
                <a:sym typeface="Arial"/>
              </a:rPr>
              <a:t>Restaurant Schema</a:t>
            </a:r>
            <a:endParaRPr sz="2300" b="1" i="0" u="none" strike="noStrike" cap="none">
              <a:solidFill>
                <a:schemeClr val="dk1"/>
              </a:solidFill>
              <a:latin typeface="Arial"/>
              <a:ea typeface="Arial"/>
              <a:cs typeface="Arial"/>
              <a:sym typeface="Arial"/>
            </a:endParaRPr>
          </a:p>
          <a:p>
            <a:pPr marL="457200" marR="0" lvl="0" indent="-374650" algn="l" rtl="0">
              <a:lnSpc>
                <a:spcPct val="115000"/>
              </a:lnSpc>
              <a:spcBef>
                <a:spcPts val="1200"/>
              </a:spcBef>
              <a:spcAft>
                <a:spcPts val="0"/>
              </a:spcAft>
              <a:buClr>
                <a:schemeClr val="dk1"/>
              </a:buClr>
              <a:buSzPts val="2300"/>
              <a:buFont typeface="Arial"/>
              <a:buChar char="●"/>
            </a:pPr>
            <a:r>
              <a:rPr lang="en-US" sz="2300" b="0" i="0" u="none" strike="noStrike" cap="none">
                <a:solidFill>
                  <a:schemeClr val="dk1"/>
                </a:solidFill>
                <a:latin typeface="Arial"/>
                <a:ea typeface="Arial"/>
                <a:cs typeface="Arial"/>
                <a:sym typeface="Arial"/>
              </a:rPr>
              <a:t>Captures restaurant details:</a:t>
            </a:r>
            <a:endParaRPr sz="2300" b="0" i="0" u="none" strike="noStrike" cap="none">
              <a:solidFill>
                <a:schemeClr val="dk1"/>
              </a:solidFill>
              <a:latin typeface="Arial"/>
              <a:ea typeface="Arial"/>
              <a:cs typeface="Arial"/>
              <a:sym typeface="Arial"/>
            </a:endParaRPr>
          </a:p>
          <a:p>
            <a:pPr marL="914400" marR="0" lvl="1" indent="-374650" algn="l" rtl="0">
              <a:lnSpc>
                <a:spcPct val="115000"/>
              </a:lnSpc>
              <a:spcBef>
                <a:spcPts val="0"/>
              </a:spcBef>
              <a:spcAft>
                <a:spcPts val="0"/>
              </a:spcAft>
              <a:buClr>
                <a:schemeClr val="dk1"/>
              </a:buClr>
              <a:buSzPts val="2300"/>
              <a:buFont typeface="Arial"/>
              <a:buChar char="○"/>
            </a:pPr>
            <a:r>
              <a:rPr lang="en-US" sz="2300" b="0" i="0" u="none" strike="noStrike" cap="none">
                <a:solidFill>
                  <a:srgbClr val="188038"/>
                </a:solidFill>
                <a:latin typeface="Roboto Mono"/>
                <a:ea typeface="Roboto Mono"/>
                <a:cs typeface="Roboto Mono"/>
                <a:sym typeface="Roboto Mono"/>
              </a:rPr>
              <a:t>ownerId</a:t>
            </a:r>
            <a:r>
              <a:rPr lang="en-US" sz="2300" b="0" i="0" u="none" strike="noStrike" cap="none">
                <a:solidFill>
                  <a:schemeClr val="dk1"/>
                </a:solidFill>
                <a:latin typeface="Arial"/>
                <a:ea typeface="Arial"/>
                <a:cs typeface="Arial"/>
                <a:sym typeface="Arial"/>
              </a:rPr>
              <a:t>, </a:t>
            </a:r>
            <a:r>
              <a:rPr lang="en-US" sz="2300" b="0" i="0" u="none" strike="noStrike" cap="none">
                <a:solidFill>
                  <a:srgbClr val="188038"/>
                </a:solidFill>
                <a:latin typeface="Roboto Mono"/>
                <a:ea typeface="Roboto Mono"/>
                <a:cs typeface="Roboto Mono"/>
                <a:sym typeface="Roboto Mono"/>
              </a:rPr>
              <a:t>title</a:t>
            </a:r>
            <a:r>
              <a:rPr lang="en-US" sz="2300" b="0" i="0" u="none" strike="noStrike" cap="none">
                <a:solidFill>
                  <a:schemeClr val="dk1"/>
                </a:solidFill>
                <a:latin typeface="Arial"/>
                <a:ea typeface="Arial"/>
                <a:cs typeface="Arial"/>
                <a:sym typeface="Arial"/>
              </a:rPr>
              <a:t>, </a:t>
            </a:r>
            <a:r>
              <a:rPr lang="en-US" sz="2300" b="0" i="0" u="none" strike="noStrike" cap="none">
                <a:solidFill>
                  <a:srgbClr val="188038"/>
                </a:solidFill>
                <a:latin typeface="Roboto Mono"/>
                <a:ea typeface="Roboto Mono"/>
                <a:cs typeface="Roboto Mono"/>
                <a:sym typeface="Roboto Mono"/>
              </a:rPr>
              <a:t>address</a:t>
            </a:r>
            <a:r>
              <a:rPr lang="en-US" sz="2300" b="0" i="0" u="none" strike="noStrike" cap="none">
                <a:solidFill>
                  <a:schemeClr val="dk1"/>
                </a:solidFill>
                <a:latin typeface="Arial"/>
                <a:ea typeface="Arial"/>
                <a:cs typeface="Arial"/>
                <a:sym typeface="Arial"/>
              </a:rPr>
              <a:t>, </a:t>
            </a:r>
            <a:r>
              <a:rPr lang="en-US" sz="2300" b="0" i="0" u="none" strike="noStrike" cap="none">
                <a:solidFill>
                  <a:srgbClr val="188038"/>
                </a:solidFill>
                <a:latin typeface="Roboto Mono"/>
                <a:ea typeface="Roboto Mono"/>
                <a:cs typeface="Roboto Mono"/>
                <a:sym typeface="Roboto Mono"/>
              </a:rPr>
              <a:t>mainImg</a:t>
            </a:r>
            <a:r>
              <a:rPr lang="en-US" sz="2300" b="0" i="0" u="none" strike="noStrike" cap="none">
                <a:solidFill>
                  <a:schemeClr val="dk1"/>
                </a:solidFill>
                <a:latin typeface="Arial"/>
                <a:ea typeface="Arial"/>
                <a:cs typeface="Arial"/>
                <a:sym typeface="Arial"/>
              </a:rPr>
              <a:t>.</a:t>
            </a:r>
            <a:endParaRPr sz="2300" b="0" i="0" u="none" strike="noStrike" cap="none">
              <a:solidFill>
                <a:schemeClr val="dk1"/>
              </a:solidFill>
              <a:latin typeface="Arial"/>
              <a:ea typeface="Arial"/>
              <a:cs typeface="Arial"/>
              <a:sym typeface="Arial"/>
            </a:endParaRPr>
          </a:p>
          <a:p>
            <a:pPr marL="914400" marR="0" lvl="1" indent="-374650" algn="l" rtl="0">
              <a:lnSpc>
                <a:spcPct val="115000"/>
              </a:lnSpc>
              <a:spcBef>
                <a:spcPts val="0"/>
              </a:spcBef>
              <a:spcAft>
                <a:spcPts val="0"/>
              </a:spcAft>
              <a:buClr>
                <a:schemeClr val="dk1"/>
              </a:buClr>
              <a:buSzPts val="2300"/>
              <a:buFont typeface="Arial"/>
              <a:buChar char="○"/>
            </a:pPr>
            <a:r>
              <a:rPr lang="en-US" sz="2300" b="0" i="0" u="none" strike="noStrike" cap="none">
                <a:solidFill>
                  <a:srgbClr val="188038"/>
                </a:solidFill>
                <a:latin typeface="Roboto Mono"/>
                <a:ea typeface="Roboto Mono"/>
                <a:cs typeface="Roboto Mono"/>
                <a:sym typeface="Roboto Mono"/>
              </a:rPr>
              <a:t>menu</a:t>
            </a:r>
            <a:r>
              <a:rPr lang="en-US" sz="2300" b="0" i="0" u="none" strike="noStrike" cap="none">
                <a:solidFill>
                  <a:schemeClr val="dk1"/>
                </a:solidFill>
                <a:latin typeface="Arial"/>
                <a:ea typeface="Arial"/>
                <a:cs typeface="Arial"/>
                <a:sym typeface="Arial"/>
              </a:rPr>
              <a:t>: Array of associated food items.</a:t>
            </a:r>
            <a:endParaRPr sz="2300" b="0" i="0" u="none" strike="noStrike" cap="non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58"/>
        <p:cNvGrpSpPr/>
        <p:nvPr/>
      </p:nvGrpSpPr>
      <p:grpSpPr>
        <a:xfrm>
          <a:off x="0" y="0"/>
          <a:ext cx="0" cy="0"/>
          <a:chOff x="0" y="0"/>
          <a:chExt cx="0" cy="0"/>
        </a:xfrm>
      </p:grpSpPr>
      <p:sp>
        <p:nvSpPr>
          <p:cNvPr id="359" name="Google Shape;359;p50"/>
          <p:cNvSpPr txBox="1"/>
          <p:nvPr/>
        </p:nvSpPr>
        <p:spPr>
          <a:xfrm>
            <a:off x="410625" y="299100"/>
            <a:ext cx="17643900" cy="10254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Food Item Schema</a:t>
            </a:r>
            <a:endParaRPr sz="2600" b="1" i="0" u="none" strike="noStrike" cap="none">
              <a:solidFill>
                <a:schemeClr val="dk1"/>
              </a:solidFill>
              <a:latin typeface="Arial"/>
              <a:ea typeface="Arial"/>
              <a:cs typeface="Arial"/>
              <a:sym typeface="Arial"/>
            </a:endParaRPr>
          </a:p>
          <a:p>
            <a:pPr marL="457200" marR="0" lvl="0" indent="-393700" algn="l" rtl="0">
              <a:lnSpc>
                <a:spcPct val="115000"/>
              </a:lnSpc>
              <a:spcBef>
                <a:spcPts val="120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Defines menu items with attributes:</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rgbClr val="188038"/>
                </a:solidFill>
                <a:latin typeface="Roboto Mono"/>
                <a:ea typeface="Roboto Mono"/>
                <a:cs typeface="Roboto Mono"/>
                <a:sym typeface="Roboto Mono"/>
              </a:rPr>
              <a:t>title</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description</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category</a:t>
            </a:r>
            <a:r>
              <a:rPr lang="en-US" sz="2600" b="0" i="0" u="none" strike="noStrike" cap="none">
                <a:solidFill>
                  <a:schemeClr val="dk1"/>
                </a:solidFill>
                <a:latin typeface="Arial"/>
                <a:ea typeface="Arial"/>
                <a:cs typeface="Arial"/>
                <a:sym typeface="Arial"/>
              </a:rPr>
              <a:t> (e.g., veg/non-veg), </a:t>
            </a:r>
            <a:r>
              <a:rPr lang="en-US" sz="2600" b="0" i="0" u="none" strike="noStrike" cap="none">
                <a:solidFill>
                  <a:srgbClr val="188038"/>
                </a:solidFill>
                <a:latin typeface="Roboto Mono"/>
                <a:ea typeface="Roboto Mono"/>
                <a:cs typeface="Roboto Mono"/>
                <a:sym typeface="Roboto Mono"/>
              </a:rPr>
              <a:t>price</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discount</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Linked to </a:t>
            </a:r>
            <a:r>
              <a:rPr lang="en-US" sz="2600" b="0" i="0" u="none" strike="noStrike" cap="none">
                <a:solidFill>
                  <a:srgbClr val="188038"/>
                </a:solidFill>
                <a:latin typeface="Roboto Mono"/>
                <a:ea typeface="Roboto Mono"/>
                <a:cs typeface="Roboto Mono"/>
                <a:sym typeface="Roboto Mono"/>
              </a:rPr>
              <a:t>restaurantId</a:t>
            </a:r>
            <a:r>
              <a:rPr lang="en-US" sz="2600" b="0" i="0" u="none" strike="noStrike" cap="none">
                <a:solidFill>
                  <a:schemeClr val="dk1"/>
                </a:solidFill>
                <a:latin typeface="Arial"/>
                <a:ea typeface="Arial"/>
                <a:cs typeface="Arial"/>
                <a:sym typeface="Arial"/>
              </a:rPr>
              <a:t> for ownership and ratings.</a:t>
            </a:r>
            <a:endParaRPr sz="26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Order Schema</a:t>
            </a:r>
            <a:endParaRPr sz="2600" b="1" i="0" u="none" strike="noStrike" cap="none">
              <a:solidFill>
                <a:schemeClr val="dk1"/>
              </a:solidFill>
              <a:latin typeface="Arial"/>
              <a:ea typeface="Arial"/>
              <a:cs typeface="Arial"/>
              <a:sym typeface="Arial"/>
            </a:endParaRPr>
          </a:p>
          <a:p>
            <a:pPr marL="457200" marR="0" lvl="0" indent="-393700" algn="l" rtl="0">
              <a:lnSpc>
                <a:spcPct val="115000"/>
              </a:lnSpc>
              <a:spcBef>
                <a:spcPts val="120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Tracks user orders with details:</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User: </a:t>
            </a:r>
            <a:r>
              <a:rPr lang="en-US" sz="2600" b="0" i="0" u="none" strike="noStrike" cap="none">
                <a:solidFill>
                  <a:srgbClr val="188038"/>
                </a:solidFill>
                <a:latin typeface="Roboto Mono"/>
                <a:ea typeface="Roboto Mono"/>
                <a:cs typeface="Roboto Mono"/>
                <a:sym typeface="Roboto Mono"/>
              </a:rPr>
              <a:t>userId</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name</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email</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address</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Food Item: </a:t>
            </a:r>
            <a:r>
              <a:rPr lang="en-US" sz="2600" b="0" i="0" u="none" strike="noStrike" cap="none">
                <a:solidFill>
                  <a:srgbClr val="188038"/>
                </a:solidFill>
                <a:latin typeface="Roboto Mono"/>
                <a:ea typeface="Roboto Mono"/>
                <a:cs typeface="Roboto Mono"/>
                <a:sym typeface="Roboto Mono"/>
              </a:rPr>
              <a:t>foodItemId</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quantity</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price</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discount</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rgbClr val="188038"/>
                </a:solidFill>
                <a:latin typeface="Roboto Mono"/>
                <a:ea typeface="Roboto Mono"/>
                <a:cs typeface="Roboto Mono"/>
                <a:sym typeface="Roboto Mono"/>
              </a:rPr>
              <a:t>orderStatus</a:t>
            </a:r>
            <a:r>
              <a:rPr lang="en-US" sz="2600" b="0" i="0" u="none" strike="noStrike" cap="none">
                <a:solidFill>
                  <a:schemeClr val="dk1"/>
                </a:solidFill>
                <a:latin typeface="Arial"/>
                <a:ea typeface="Arial"/>
                <a:cs typeface="Arial"/>
                <a:sym typeface="Arial"/>
              </a:rPr>
              <a:t>: Defaults to </a:t>
            </a:r>
            <a:r>
              <a:rPr lang="en-US" sz="2600" b="0" i="0" u="none" strike="noStrike" cap="none">
                <a:solidFill>
                  <a:srgbClr val="188038"/>
                </a:solidFill>
                <a:latin typeface="Roboto Mono"/>
                <a:ea typeface="Roboto Mono"/>
                <a:cs typeface="Roboto Mono"/>
                <a:sym typeface="Roboto Mono"/>
              </a:rPr>
              <a:t>'order placed'</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Cart Schema</a:t>
            </a:r>
            <a:endParaRPr sz="2600" b="1" i="0" u="none" strike="noStrike" cap="none">
              <a:solidFill>
                <a:schemeClr val="dk1"/>
              </a:solidFill>
              <a:latin typeface="Arial"/>
              <a:ea typeface="Arial"/>
              <a:cs typeface="Arial"/>
              <a:sym typeface="Arial"/>
            </a:endParaRPr>
          </a:p>
          <a:p>
            <a:pPr marL="457200" marR="0" lvl="0" indent="-393700" algn="l" rtl="0">
              <a:lnSpc>
                <a:spcPct val="115000"/>
              </a:lnSpc>
              <a:spcBef>
                <a:spcPts val="120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Temporary storage for user's selected items:</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User and restaurant info (</a:t>
            </a:r>
            <a:r>
              <a:rPr lang="en-US" sz="2600" b="0" i="0" u="none" strike="noStrike" cap="none">
                <a:solidFill>
                  <a:srgbClr val="188038"/>
                </a:solidFill>
                <a:latin typeface="Roboto Mono"/>
                <a:ea typeface="Roboto Mono"/>
                <a:cs typeface="Roboto Mono"/>
                <a:sym typeface="Roboto Mono"/>
              </a:rPr>
              <a:t>userId</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restaurantId</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914400" marR="0" lvl="1" indent="-393700" algn="l" rtl="0">
              <a:lnSpc>
                <a:spcPct val="115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Food item info (</a:t>
            </a:r>
            <a:r>
              <a:rPr lang="en-US" sz="2600" b="0" i="0" u="none" strike="noStrike" cap="none">
                <a:solidFill>
                  <a:srgbClr val="188038"/>
                </a:solidFill>
                <a:latin typeface="Roboto Mono"/>
                <a:ea typeface="Roboto Mono"/>
                <a:cs typeface="Roboto Mono"/>
                <a:sym typeface="Roboto Mono"/>
              </a:rPr>
              <a:t>foodItemId</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quantity</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price</a:t>
            </a:r>
            <a:r>
              <a:rPr lang="en-US" sz="2600" b="0" i="0" u="none" strike="noStrike" cap="none">
                <a:solidFill>
                  <a:schemeClr val="dk1"/>
                </a:solidFill>
                <a:latin typeface="Arial"/>
                <a:ea typeface="Arial"/>
                <a:cs typeface="Arial"/>
                <a:sym typeface="Arial"/>
              </a:rPr>
              <a:t>, </a:t>
            </a:r>
            <a:r>
              <a:rPr lang="en-US" sz="2600" b="0" i="0" u="none" strike="noStrike" cap="none">
                <a:solidFill>
                  <a:srgbClr val="188038"/>
                </a:solidFill>
                <a:latin typeface="Roboto Mono"/>
                <a:ea typeface="Roboto Mono"/>
                <a:cs typeface="Roboto Mono"/>
                <a:sym typeface="Roboto Mono"/>
              </a:rPr>
              <a:t>discount</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600"/>
              <a:buFont typeface="Arial"/>
              <a:buNone/>
            </a:pPr>
            <a:endParaRPr sz="26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2600"/>
              <a:buFont typeface="Arial"/>
              <a:buNone/>
            </a:pPr>
            <a:r>
              <a:rPr lang="en-US" sz="2600" b="1" i="0" u="none" strike="noStrike" cap="none">
                <a:solidFill>
                  <a:schemeClr val="dk1"/>
                </a:solidFill>
                <a:latin typeface="Arial"/>
                <a:ea typeface="Arial"/>
                <a:cs typeface="Arial"/>
                <a:sym typeface="Arial"/>
              </a:rPr>
              <a:t>3. Advantages of Using Mongoose</a:t>
            </a:r>
            <a:endParaRPr sz="2600" b="1" i="0" u="none" strike="noStrike" cap="none">
              <a:solidFill>
                <a:schemeClr val="dk1"/>
              </a:solidFill>
              <a:latin typeface="Arial"/>
              <a:ea typeface="Arial"/>
              <a:cs typeface="Arial"/>
              <a:sym typeface="Arial"/>
            </a:endParaRPr>
          </a:p>
          <a:p>
            <a:pPr marL="457200" marR="0" lvl="0" indent="-393700" algn="l" rtl="0">
              <a:lnSpc>
                <a:spcPct val="115000"/>
              </a:lnSpc>
              <a:spcBef>
                <a:spcPts val="120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Schema Enforcement</a:t>
            </a:r>
            <a:r>
              <a:rPr lang="en-US" sz="2600" b="0" i="0" u="none" strike="noStrike" cap="none">
                <a:solidFill>
                  <a:schemeClr val="dk1"/>
                </a:solidFill>
                <a:latin typeface="Arial"/>
                <a:ea typeface="Arial"/>
                <a:cs typeface="Arial"/>
                <a:sym typeface="Arial"/>
              </a:rPr>
              <a:t>: Ensures data consistency across collections.</a:t>
            </a:r>
            <a:endParaRPr sz="2600" b="0" i="0" u="none" strike="noStrike" cap="none">
              <a:solidFill>
                <a:schemeClr val="dk1"/>
              </a:solidFill>
              <a:latin typeface="Arial"/>
              <a:ea typeface="Arial"/>
              <a:cs typeface="Arial"/>
              <a:sym typeface="Arial"/>
            </a:endParaRPr>
          </a:p>
          <a:p>
            <a:pPr marL="457200" marR="0" lvl="0" indent="-393700" algn="l" rtl="0">
              <a:lnSpc>
                <a:spcPct val="115000"/>
              </a:lnSpc>
              <a:spcBef>
                <a:spcPts val="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Simplified CRUD Operations</a:t>
            </a:r>
            <a:r>
              <a:rPr lang="en-US" sz="2600" b="0" i="0" u="none" strike="noStrike" cap="none">
                <a:solidFill>
                  <a:schemeClr val="dk1"/>
                </a:solidFill>
                <a:latin typeface="Arial"/>
                <a:ea typeface="Arial"/>
                <a:cs typeface="Arial"/>
                <a:sym typeface="Arial"/>
              </a:rPr>
              <a:t>: Mongoose models provide easy interaction with the database.</a:t>
            </a:r>
            <a:endParaRPr sz="2600" b="0" i="0" u="none" strike="noStrike" cap="none">
              <a:solidFill>
                <a:schemeClr val="dk1"/>
              </a:solidFill>
              <a:latin typeface="Arial"/>
              <a:ea typeface="Arial"/>
              <a:cs typeface="Arial"/>
              <a:sym typeface="Arial"/>
            </a:endParaRPr>
          </a:p>
          <a:p>
            <a:pPr marL="457200" marR="0" lvl="0" indent="-393700" algn="l" rtl="0">
              <a:lnSpc>
                <a:spcPct val="115000"/>
              </a:lnSpc>
              <a:spcBef>
                <a:spcPts val="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Default Values</a:t>
            </a:r>
            <a:r>
              <a:rPr lang="en-US" sz="2600" b="0" i="0" u="none" strike="noStrike" cap="none">
                <a:solidFill>
                  <a:schemeClr val="dk1"/>
                </a:solidFill>
                <a:latin typeface="Arial"/>
                <a:ea typeface="Arial"/>
                <a:cs typeface="Arial"/>
                <a:sym typeface="Arial"/>
              </a:rPr>
              <a:t>: For fields like </a:t>
            </a:r>
            <a:r>
              <a:rPr lang="en-US" sz="2600" b="0" i="0" u="none" strike="noStrike" cap="none">
                <a:solidFill>
                  <a:srgbClr val="188038"/>
                </a:solidFill>
                <a:latin typeface="Roboto Mono"/>
                <a:ea typeface="Roboto Mono"/>
                <a:cs typeface="Roboto Mono"/>
                <a:sym typeface="Roboto Mono"/>
              </a:rPr>
              <a:t>menu</a:t>
            </a:r>
            <a:r>
              <a:rPr lang="en-US" sz="2600" b="0" i="0" u="none" strike="noStrike" cap="none">
                <a:solidFill>
                  <a:schemeClr val="dk1"/>
                </a:solidFill>
                <a:latin typeface="Arial"/>
                <a:ea typeface="Arial"/>
                <a:cs typeface="Arial"/>
                <a:sym typeface="Arial"/>
              </a:rPr>
              <a:t> and </a:t>
            </a:r>
            <a:r>
              <a:rPr lang="en-US" sz="2600" b="0" i="0" u="none" strike="noStrike" cap="none">
                <a:solidFill>
                  <a:srgbClr val="188038"/>
                </a:solidFill>
                <a:latin typeface="Roboto Mono"/>
                <a:ea typeface="Roboto Mono"/>
                <a:cs typeface="Roboto Mono"/>
                <a:sym typeface="Roboto Mono"/>
              </a:rPr>
              <a:t>orderStatus</a:t>
            </a:r>
            <a:r>
              <a:rPr lang="en-US" sz="2600" b="0" i="0" u="none" strike="noStrike" cap="none">
                <a:solidFill>
                  <a:schemeClr val="dk1"/>
                </a:solidFill>
                <a:latin typeface="Arial"/>
                <a:ea typeface="Arial"/>
                <a:cs typeface="Arial"/>
                <a:sym typeface="Arial"/>
              </a:rPr>
              <a:t>.</a:t>
            </a:r>
            <a:endParaRPr sz="26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2600"/>
              <a:buFont typeface="Arial"/>
              <a:buNone/>
            </a:pPr>
            <a:endParaRPr sz="2600" b="1" i="0"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63"/>
        <p:cNvGrpSpPr/>
        <p:nvPr/>
      </p:nvGrpSpPr>
      <p:grpSpPr>
        <a:xfrm>
          <a:off x="0" y="0"/>
          <a:ext cx="0" cy="0"/>
          <a:chOff x="0" y="0"/>
          <a:chExt cx="0" cy="0"/>
        </a:xfrm>
      </p:grpSpPr>
      <p:sp>
        <p:nvSpPr>
          <p:cNvPr id="364" name="Google Shape;364;p51"/>
          <p:cNvSpPr txBox="1"/>
          <p:nvPr/>
        </p:nvSpPr>
        <p:spPr>
          <a:xfrm>
            <a:off x="453400" y="277700"/>
            <a:ext cx="17643900" cy="1055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400"/>
              </a:spcBef>
              <a:spcAft>
                <a:spcPts val="0"/>
              </a:spcAft>
              <a:buClr>
                <a:srgbClr val="000000"/>
              </a:buClr>
              <a:buSzPts val="3900"/>
              <a:buFont typeface="Arial"/>
              <a:buNone/>
            </a:pPr>
            <a:r>
              <a:rPr lang="en-US" sz="3900" b="1" i="0" u="none" strike="noStrike" cap="none">
                <a:solidFill>
                  <a:schemeClr val="dk1"/>
                </a:solidFill>
                <a:latin typeface="Arial"/>
                <a:ea typeface="Arial"/>
                <a:cs typeface="Arial"/>
                <a:sym typeface="Arial"/>
              </a:rPr>
              <a:t>4. Models for Interaction</a:t>
            </a:r>
            <a:endParaRPr sz="3900" b="1" i="0" u="none" strike="noStrike" cap="none">
              <a:solidFill>
                <a:schemeClr val="dk1"/>
              </a:solidFill>
              <a:latin typeface="Arial"/>
              <a:ea typeface="Arial"/>
              <a:cs typeface="Arial"/>
              <a:sym typeface="Arial"/>
            </a:endParaRPr>
          </a:p>
          <a:p>
            <a:pPr marL="457200" marR="0" lvl="0" indent="-457200" algn="l" rtl="0">
              <a:lnSpc>
                <a:spcPct val="115000"/>
              </a:lnSpc>
              <a:spcBef>
                <a:spcPts val="1200"/>
              </a:spcBef>
              <a:spcAft>
                <a:spcPts val="0"/>
              </a:spcAft>
              <a:buClr>
                <a:schemeClr val="dk1"/>
              </a:buClr>
              <a:buSzPts val="3900"/>
              <a:buFont typeface="Arial"/>
              <a:buChar char="●"/>
            </a:pPr>
            <a:r>
              <a:rPr lang="en-US" sz="3900" b="0" i="0" u="none" strike="noStrike" cap="none">
                <a:solidFill>
                  <a:schemeClr val="dk1"/>
                </a:solidFill>
                <a:latin typeface="Arial"/>
                <a:ea typeface="Arial"/>
                <a:cs typeface="Arial"/>
                <a:sym typeface="Arial"/>
              </a:rPr>
              <a:t>Created using </a:t>
            </a:r>
            <a:r>
              <a:rPr lang="en-US" sz="3900" b="0" i="0" u="none" strike="noStrike" cap="none">
                <a:solidFill>
                  <a:srgbClr val="188038"/>
                </a:solidFill>
                <a:latin typeface="Roboto Mono"/>
                <a:ea typeface="Roboto Mono"/>
                <a:cs typeface="Roboto Mono"/>
                <a:sym typeface="Roboto Mono"/>
              </a:rPr>
              <a:t>mongoose.model</a:t>
            </a:r>
            <a:r>
              <a:rPr lang="en-US" sz="3900" b="0" i="0" u="none" strike="noStrike" cap="none">
                <a:solidFill>
                  <a:schemeClr val="dk1"/>
                </a:solidFill>
                <a:latin typeface="Arial"/>
                <a:ea typeface="Arial"/>
                <a:cs typeface="Arial"/>
                <a:sym typeface="Arial"/>
              </a:rPr>
              <a:t> for the collections:</a:t>
            </a:r>
            <a:endParaRPr sz="3900" b="0" i="0" u="none" strike="noStrike" cap="none">
              <a:solidFill>
                <a:schemeClr val="dk1"/>
              </a:solidFill>
              <a:latin typeface="Arial"/>
              <a:ea typeface="Arial"/>
              <a:cs typeface="Arial"/>
              <a:sym typeface="Arial"/>
            </a:endParaRPr>
          </a:p>
          <a:p>
            <a:pPr marL="914400" marR="0" lvl="1" indent="-476250" algn="l" rtl="0">
              <a:lnSpc>
                <a:spcPct val="115000"/>
              </a:lnSpc>
              <a:spcBef>
                <a:spcPts val="0"/>
              </a:spcBef>
              <a:spcAft>
                <a:spcPts val="0"/>
              </a:spcAft>
              <a:buClr>
                <a:schemeClr val="dk1"/>
              </a:buClr>
              <a:buSzPts val="3900"/>
              <a:buFont typeface="Arial"/>
              <a:buChar char="○"/>
            </a:pPr>
            <a:r>
              <a:rPr lang="en-US" sz="3900" b="1" i="0" u="none" strike="noStrike" cap="none">
                <a:solidFill>
                  <a:schemeClr val="dk1"/>
                </a:solidFill>
                <a:latin typeface="Arial"/>
                <a:ea typeface="Arial"/>
                <a:cs typeface="Arial"/>
                <a:sym typeface="Arial"/>
              </a:rPr>
              <a:t>User</a:t>
            </a:r>
            <a:r>
              <a:rPr lang="en-US" sz="3900" b="0" i="0" u="none" strike="noStrike" cap="none">
                <a:solidFill>
                  <a:schemeClr val="dk1"/>
                </a:solidFill>
                <a:latin typeface="Arial"/>
                <a:ea typeface="Arial"/>
                <a:cs typeface="Arial"/>
                <a:sym typeface="Arial"/>
              </a:rPr>
              <a:t>, </a:t>
            </a:r>
            <a:r>
              <a:rPr lang="en-US" sz="3900" b="1" i="0" u="none" strike="noStrike" cap="none">
                <a:solidFill>
                  <a:schemeClr val="dk1"/>
                </a:solidFill>
                <a:latin typeface="Arial"/>
                <a:ea typeface="Arial"/>
                <a:cs typeface="Arial"/>
                <a:sym typeface="Arial"/>
              </a:rPr>
              <a:t>Admin</a:t>
            </a:r>
            <a:r>
              <a:rPr lang="en-US" sz="3900" b="0" i="0" u="none" strike="noStrike" cap="none">
                <a:solidFill>
                  <a:schemeClr val="dk1"/>
                </a:solidFill>
                <a:latin typeface="Arial"/>
                <a:ea typeface="Arial"/>
                <a:cs typeface="Arial"/>
                <a:sym typeface="Arial"/>
              </a:rPr>
              <a:t>, </a:t>
            </a:r>
            <a:r>
              <a:rPr lang="en-US" sz="3900" b="1" i="0" u="none" strike="noStrike" cap="none">
                <a:solidFill>
                  <a:schemeClr val="dk1"/>
                </a:solidFill>
                <a:latin typeface="Arial"/>
                <a:ea typeface="Arial"/>
                <a:cs typeface="Arial"/>
                <a:sym typeface="Arial"/>
              </a:rPr>
              <a:t>Restaurant</a:t>
            </a:r>
            <a:r>
              <a:rPr lang="en-US" sz="3900" b="0" i="0" u="none" strike="noStrike" cap="none">
                <a:solidFill>
                  <a:schemeClr val="dk1"/>
                </a:solidFill>
                <a:latin typeface="Arial"/>
                <a:ea typeface="Arial"/>
                <a:cs typeface="Arial"/>
                <a:sym typeface="Arial"/>
              </a:rPr>
              <a:t>, </a:t>
            </a:r>
            <a:r>
              <a:rPr lang="en-US" sz="3900" b="1" i="0" u="none" strike="noStrike" cap="none">
                <a:solidFill>
                  <a:schemeClr val="dk1"/>
                </a:solidFill>
                <a:latin typeface="Arial"/>
                <a:ea typeface="Arial"/>
                <a:cs typeface="Arial"/>
                <a:sym typeface="Arial"/>
              </a:rPr>
              <a:t>FoodItem</a:t>
            </a:r>
            <a:r>
              <a:rPr lang="en-US" sz="3900" b="0" i="0" u="none" strike="noStrike" cap="none">
                <a:solidFill>
                  <a:schemeClr val="dk1"/>
                </a:solidFill>
                <a:latin typeface="Arial"/>
                <a:ea typeface="Arial"/>
                <a:cs typeface="Arial"/>
                <a:sym typeface="Arial"/>
              </a:rPr>
              <a:t>, </a:t>
            </a:r>
            <a:r>
              <a:rPr lang="en-US" sz="3900" b="1" i="0" u="none" strike="noStrike" cap="none">
                <a:solidFill>
                  <a:schemeClr val="dk1"/>
                </a:solidFill>
                <a:latin typeface="Arial"/>
                <a:ea typeface="Arial"/>
                <a:cs typeface="Arial"/>
                <a:sym typeface="Arial"/>
              </a:rPr>
              <a:t>Orders</a:t>
            </a:r>
            <a:r>
              <a:rPr lang="en-US" sz="3900" b="0" i="0" u="none" strike="noStrike" cap="none">
                <a:solidFill>
                  <a:schemeClr val="dk1"/>
                </a:solidFill>
                <a:latin typeface="Arial"/>
                <a:ea typeface="Arial"/>
                <a:cs typeface="Arial"/>
                <a:sym typeface="Arial"/>
              </a:rPr>
              <a:t>, and </a:t>
            </a:r>
            <a:r>
              <a:rPr lang="en-US" sz="3900" b="1" i="0" u="none" strike="noStrike" cap="none">
                <a:solidFill>
                  <a:schemeClr val="dk1"/>
                </a:solidFill>
                <a:latin typeface="Arial"/>
                <a:ea typeface="Arial"/>
                <a:cs typeface="Arial"/>
                <a:sym typeface="Arial"/>
              </a:rPr>
              <a:t>Cart</a:t>
            </a:r>
            <a:r>
              <a:rPr lang="en-US" sz="3900" b="0" i="0" u="none" strike="noStrike" cap="none">
                <a:solidFill>
                  <a:schemeClr val="dk1"/>
                </a:solidFill>
                <a:latin typeface="Arial"/>
                <a:ea typeface="Arial"/>
                <a:cs typeface="Arial"/>
                <a:sym typeface="Arial"/>
              </a:rPr>
              <a:t>.</a:t>
            </a:r>
            <a:endParaRPr sz="3900" b="0" i="0" u="none" strike="noStrike" cap="none">
              <a:solidFill>
                <a:schemeClr val="dk1"/>
              </a:solidFill>
              <a:latin typeface="Arial"/>
              <a:ea typeface="Arial"/>
              <a:cs typeface="Arial"/>
              <a:sym typeface="Arial"/>
            </a:endParaRPr>
          </a:p>
          <a:p>
            <a:pPr marL="457200" marR="0" lvl="0" indent="-457200" algn="l" rtl="0">
              <a:lnSpc>
                <a:spcPct val="115000"/>
              </a:lnSpc>
              <a:spcBef>
                <a:spcPts val="0"/>
              </a:spcBef>
              <a:spcAft>
                <a:spcPts val="0"/>
              </a:spcAft>
              <a:buClr>
                <a:schemeClr val="dk1"/>
              </a:buClr>
              <a:buSzPts val="3900"/>
              <a:buFont typeface="Arial"/>
              <a:buChar char="●"/>
            </a:pPr>
            <a:r>
              <a:rPr lang="en-US" sz="3900" b="0" i="0" u="none" strike="noStrike" cap="none">
                <a:solidFill>
                  <a:schemeClr val="dk1"/>
                </a:solidFill>
                <a:latin typeface="Arial"/>
                <a:ea typeface="Arial"/>
                <a:cs typeface="Arial"/>
                <a:sym typeface="Arial"/>
              </a:rPr>
              <a:t>These models provide functionality for database operations like querying, updating, and deleting documents.</a:t>
            </a:r>
            <a:endParaRPr sz="39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3900"/>
              <a:buFont typeface="Arial"/>
              <a:buNone/>
            </a:pPr>
            <a:endParaRPr sz="3900" b="0" i="0" u="none" strike="noStrike" cap="none">
              <a:solidFill>
                <a:schemeClr val="dk1"/>
              </a:solidFill>
              <a:latin typeface="Arial"/>
              <a:ea typeface="Arial"/>
              <a:cs typeface="Arial"/>
              <a:sym typeface="Arial"/>
            </a:endParaRPr>
          </a:p>
          <a:p>
            <a:pPr marL="0" marR="0" lvl="0" indent="0" algn="l" rtl="0">
              <a:lnSpc>
                <a:spcPct val="115000"/>
              </a:lnSpc>
              <a:spcBef>
                <a:spcPts val="1400"/>
              </a:spcBef>
              <a:spcAft>
                <a:spcPts val="0"/>
              </a:spcAft>
              <a:buClr>
                <a:srgbClr val="000000"/>
              </a:buClr>
              <a:buSzPts val="3900"/>
              <a:buFont typeface="Arial"/>
              <a:buNone/>
            </a:pPr>
            <a:r>
              <a:rPr lang="en-US" sz="3900" b="1" i="0" u="none" strike="noStrike" cap="none">
                <a:solidFill>
                  <a:schemeClr val="dk1"/>
                </a:solidFill>
                <a:latin typeface="Arial"/>
                <a:ea typeface="Arial"/>
                <a:cs typeface="Arial"/>
                <a:sym typeface="Arial"/>
              </a:rPr>
              <a:t>5. System Components Overview</a:t>
            </a:r>
            <a:endParaRPr sz="3900" b="1" i="0" u="none" strike="noStrike" cap="none">
              <a:solidFill>
                <a:schemeClr val="dk1"/>
              </a:solidFill>
              <a:latin typeface="Arial"/>
              <a:ea typeface="Arial"/>
              <a:cs typeface="Arial"/>
              <a:sym typeface="Arial"/>
            </a:endParaRPr>
          </a:p>
          <a:p>
            <a:pPr marL="457200" marR="0" lvl="0" indent="-457200" algn="l" rtl="0">
              <a:lnSpc>
                <a:spcPct val="115000"/>
              </a:lnSpc>
              <a:spcBef>
                <a:spcPts val="1200"/>
              </a:spcBef>
              <a:spcAft>
                <a:spcPts val="0"/>
              </a:spcAft>
              <a:buClr>
                <a:schemeClr val="dk1"/>
              </a:buClr>
              <a:buSzPts val="3900"/>
              <a:buFont typeface="Arial"/>
              <a:buChar char="●"/>
            </a:pPr>
            <a:r>
              <a:rPr lang="en-US" sz="3900" b="1" i="0" u="none" strike="noStrike" cap="none">
                <a:solidFill>
                  <a:schemeClr val="dk1"/>
                </a:solidFill>
                <a:latin typeface="Arial"/>
                <a:ea typeface="Arial"/>
                <a:cs typeface="Arial"/>
                <a:sym typeface="Arial"/>
              </a:rPr>
              <a:t>Users</a:t>
            </a:r>
            <a:r>
              <a:rPr lang="en-US" sz="3900" b="0" i="0" u="none" strike="noStrike" cap="none">
                <a:solidFill>
                  <a:schemeClr val="dk1"/>
                </a:solidFill>
                <a:latin typeface="Arial"/>
                <a:ea typeface="Arial"/>
                <a:cs typeface="Arial"/>
                <a:sym typeface="Arial"/>
              </a:rPr>
              <a:t>: Register and manage their accounts.</a:t>
            </a:r>
            <a:endParaRPr sz="3900" b="0" i="0" u="none" strike="noStrike" cap="none">
              <a:solidFill>
                <a:schemeClr val="dk1"/>
              </a:solidFill>
              <a:latin typeface="Arial"/>
              <a:ea typeface="Arial"/>
              <a:cs typeface="Arial"/>
              <a:sym typeface="Arial"/>
            </a:endParaRPr>
          </a:p>
          <a:p>
            <a:pPr marL="457200" marR="0" lvl="0" indent="-457200" algn="l" rtl="0">
              <a:lnSpc>
                <a:spcPct val="115000"/>
              </a:lnSpc>
              <a:spcBef>
                <a:spcPts val="0"/>
              </a:spcBef>
              <a:spcAft>
                <a:spcPts val="0"/>
              </a:spcAft>
              <a:buClr>
                <a:schemeClr val="dk1"/>
              </a:buClr>
              <a:buSzPts val="3900"/>
              <a:buFont typeface="Arial"/>
              <a:buChar char="●"/>
            </a:pPr>
            <a:r>
              <a:rPr lang="en-US" sz="3900" b="1" i="0" u="none" strike="noStrike" cap="none">
                <a:solidFill>
                  <a:schemeClr val="dk1"/>
                </a:solidFill>
                <a:latin typeface="Arial"/>
                <a:ea typeface="Arial"/>
                <a:cs typeface="Arial"/>
                <a:sym typeface="Arial"/>
              </a:rPr>
              <a:t>Admins</a:t>
            </a:r>
            <a:r>
              <a:rPr lang="en-US" sz="3900" b="0" i="0" u="none" strike="noStrike" cap="none">
                <a:solidFill>
                  <a:schemeClr val="dk1"/>
                </a:solidFill>
                <a:latin typeface="Arial"/>
                <a:ea typeface="Arial"/>
                <a:cs typeface="Arial"/>
                <a:sym typeface="Arial"/>
              </a:rPr>
              <a:t>: Manage categories and promote restaurants.</a:t>
            </a:r>
            <a:endParaRPr sz="3900" b="0" i="0" u="none" strike="noStrike" cap="none">
              <a:solidFill>
                <a:schemeClr val="dk1"/>
              </a:solidFill>
              <a:latin typeface="Arial"/>
              <a:ea typeface="Arial"/>
              <a:cs typeface="Arial"/>
              <a:sym typeface="Arial"/>
            </a:endParaRPr>
          </a:p>
          <a:p>
            <a:pPr marL="457200" marR="0" lvl="0" indent="-457200" algn="l" rtl="0">
              <a:lnSpc>
                <a:spcPct val="115000"/>
              </a:lnSpc>
              <a:spcBef>
                <a:spcPts val="0"/>
              </a:spcBef>
              <a:spcAft>
                <a:spcPts val="0"/>
              </a:spcAft>
              <a:buClr>
                <a:schemeClr val="dk1"/>
              </a:buClr>
              <a:buSzPts val="3900"/>
              <a:buFont typeface="Arial"/>
              <a:buChar char="●"/>
            </a:pPr>
            <a:r>
              <a:rPr lang="en-US" sz="3900" b="1" i="0" u="none" strike="noStrike" cap="none">
                <a:solidFill>
                  <a:schemeClr val="dk1"/>
                </a:solidFill>
                <a:latin typeface="Arial"/>
                <a:ea typeface="Arial"/>
                <a:cs typeface="Arial"/>
                <a:sym typeface="Arial"/>
              </a:rPr>
              <a:t>Restaurants</a:t>
            </a:r>
            <a:r>
              <a:rPr lang="en-US" sz="3900" b="0" i="0" u="none" strike="noStrike" cap="none">
                <a:solidFill>
                  <a:schemeClr val="dk1"/>
                </a:solidFill>
                <a:latin typeface="Arial"/>
                <a:ea typeface="Arial"/>
                <a:cs typeface="Arial"/>
                <a:sym typeface="Arial"/>
              </a:rPr>
              <a:t>: Store details and menu items.</a:t>
            </a:r>
            <a:endParaRPr sz="3900" b="0" i="0" u="none" strike="noStrike" cap="none">
              <a:solidFill>
                <a:schemeClr val="dk1"/>
              </a:solidFill>
              <a:latin typeface="Arial"/>
              <a:ea typeface="Arial"/>
              <a:cs typeface="Arial"/>
              <a:sym typeface="Arial"/>
            </a:endParaRPr>
          </a:p>
          <a:p>
            <a:pPr marL="457200" marR="0" lvl="0" indent="-457200" algn="l" rtl="0">
              <a:lnSpc>
                <a:spcPct val="115000"/>
              </a:lnSpc>
              <a:spcBef>
                <a:spcPts val="0"/>
              </a:spcBef>
              <a:spcAft>
                <a:spcPts val="0"/>
              </a:spcAft>
              <a:buClr>
                <a:schemeClr val="dk1"/>
              </a:buClr>
              <a:buSzPts val="3900"/>
              <a:buFont typeface="Arial"/>
              <a:buChar char="●"/>
            </a:pPr>
            <a:r>
              <a:rPr lang="en-US" sz="3900" b="1" i="0" u="none" strike="noStrike" cap="none">
                <a:solidFill>
                  <a:schemeClr val="dk1"/>
                </a:solidFill>
                <a:latin typeface="Arial"/>
                <a:ea typeface="Arial"/>
                <a:cs typeface="Arial"/>
                <a:sym typeface="Arial"/>
              </a:rPr>
              <a:t>Food Items</a:t>
            </a:r>
            <a:r>
              <a:rPr lang="en-US" sz="3900" b="0" i="0" u="none" strike="noStrike" cap="none">
                <a:solidFill>
                  <a:schemeClr val="dk1"/>
                </a:solidFill>
                <a:latin typeface="Arial"/>
                <a:ea typeface="Arial"/>
                <a:cs typeface="Arial"/>
                <a:sym typeface="Arial"/>
              </a:rPr>
              <a:t>: Associated with restaurants.</a:t>
            </a:r>
            <a:endParaRPr sz="3900" b="0" i="0" u="none" strike="noStrike" cap="none">
              <a:solidFill>
                <a:schemeClr val="dk1"/>
              </a:solidFill>
              <a:latin typeface="Arial"/>
              <a:ea typeface="Arial"/>
              <a:cs typeface="Arial"/>
              <a:sym typeface="Arial"/>
            </a:endParaRPr>
          </a:p>
          <a:p>
            <a:pPr marL="457200" marR="0" lvl="0" indent="-457200" algn="l" rtl="0">
              <a:lnSpc>
                <a:spcPct val="115000"/>
              </a:lnSpc>
              <a:spcBef>
                <a:spcPts val="0"/>
              </a:spcBef>
              <a:spcAft>
                <a:spcPts val="0"/>
              </a:spcAft>
              <a:buClr>
                <a:schemeClr val="dk1"/>
              </a:buClr>
              <a:buSzPts val="3900"/>
              <a:buFont typeface="Arial"/>
              <a:buChar char="●"/>
            </a:pPr>
            <a:r>
              <a:rPr lang="en-US" sz="3900" b="1" i="0" u="none" strike="noStrike" cap="none">
                <a:solidFill>
                  <a:schemeClr val="dk1"/>
                </a:solidFill>
                <a:latin typeface="Arial"/>
                <a:ea typeface="Arial"/>
                <a:cs typeface="Arial"/>
                <a:sym typeface="Arial"/>
              </a:rPr>
              <a:t>Orders</a:t>
            </a:r>
            <a:r>
              <a:rPr lang="en-US" sz="3900" b="0" i="0" u="none" strike="noStrike" cap="none">
                <a:solidFill>
                  <a:schemeClr val="dk1"/>
                </a:solidFill>
                <a:latin typeface="Arial"/>
                <a:ea typeface="Arial"/>
                <a:cs typeface="Arial"/>
                <a:sym typeface="Arial"/>
              </a:rPr>
              <a:t>: Store order history and status.</a:t>
            </a:r>
            <a:endParaRPr sz="3900" b="0" i="0" u="none" strike="noStrike" cap="none">
              <a:solidFill>
                <a:schemeClr val="dk1"/>
              </a:solidFill>
              <a:latin typeface="Arial"/>
              <a:ea typeface="Arial"/>
              <a:cs typeface="Arial"/>
              <a:sym typeface="Arial"/>
            </a:endParaRPr>
          </a:p>
          <a:p>
            <a:pPr marL="457200" marR="0" lvl="0" indent="-457200" algn="l" rtl="0">
              <a:lnSpc>
                <a:spcPct val="115000"/>
              </a:lnSpc>
              <a:spcBef>
                <a:spcPts val="0"/>
              </a:spcBef>
              <a:spcAft>
                <a:spcPts val="0"/>
              </a:spcAft>
              <a:buClr>
                <a:schemeClr val="dk1"/>
              </a:buClr>
              <a:buSzPts val="3900"/>
              <a:buFont typeface="Arial"/>
              <a:buChar char="●"/>
            </a:pPr>
            <a:r>
              <a:rPr lang="en-US" sz="3900" b="1" i="0" u="none" strike="noStrike" cap="none">
                <a:solidFill>
                  <a:schemeClr val="dk1"/>
                </a:solidFill>
                <a:latin typeface="Arial"/>
                <a:ea typeface="Arial"/>
                <a:cs typeface="Arial"/>
                <a:sym typeface="Arial"/>
              </a:rPr>
              <a:t>Cart</a:t>
            </a:r>
            <a:r>
              <a:rPr lang="en-US" sz="3900" b="0" i="0" u="none" strike="noStrike" cap="none">
                <a:solidFill>
                  <a:schemeClr val="dk1"/>
                </a:solidFill>
                <a:latin typeface="Arial"/>
                <a:ea typeface="Arial"/>
                <a:cs typeface="Arial"/>
                <a:sym typeface="Arial"/>
              </a:rPr>
              <a:t>: Temporary storage for customer-selected items.</a:t>
            </a:r>
            <a:endParaRPr sz="39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3900"/>
              <a:buFont typeface="Arial"/>
              <a:buNone/>
            </a:pPr>
            <a:endParaRPr sz="3900" b="1"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125"/>
        <p:cNvGrpSpPr/>
        <p:nvPr/>
      </p:nvGrpSpPr>
      <p:grpSpPr>
        <a:xfrm>
          <a:off x="0" y="0"/>
          <a:ext cx="0" cy="0"/>
          <a:chOff x="0" y="0"/>
          <a:chExt cx="0" cy="0"/>
        </a:xfrm>
      </p:grpSpPr>
      <p:sp>
        <p:nvSpPr>
          <p:cNvPr id="126" name="Google Shape;126;p16"/>
          <p:cNvSpPr txBox="1"/>
          <p:nvPr/>
        </p:nvSpPr>
        <p:spPr>
          <a:xfrm>
            <a:off x="3238924" y="190500"/>
            <a:ext cx="11810151"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000"/>
              <a:buFont typeface="Arial"/>
              <a:buNone/>
            </a:pPr>
            <a:r>
              <a:rPr lang="en-US" sz="9000" b="0" i="0" u="none" strike="noStrike" cap="none">
                <a:solidFill>
                  <a:srgbClr val="000000"/>
                </a:solidFill>
                <a:latin typeface="Overpass"/>
                <a:ea typeface="Overpass"/>
                <a:cs typeface="Overpass"/>
                <a:sym typeface="Overpass"/>
              </a:rPr>
              <a:t>PROJECT OVERVIEW</a:t>
            </a:r>
            <a:endParaRPr sz="1400" b="0" i="0" u="none" strike="noStrike" cap="none">
              <a:solidFill>
                <a:srgbClr val="000000"/>
              </a:solidFill>
              <a:latin typeface="Arial"/>
              <a:ea typeface="Arial"/>
              <a:cs typeface="Arial"/>
              <a:sym typeface="Arial"/>
            </a:endParaRPr>
          </a:p>
        </p:txBody>
      </p:sp>
      <p:pic>
        <p:nvPicPr>
          <p:cNvPr id="127" name="Google Shape;127;p16"/>
          <p:cNvPicPr preferRelativeResize="0"/>
          <p:nvPr/>
        </p:nvPicPr>
        <p:blipFill rotWithShape="1">
          <a:blip r:embed="rId3">
            <a:alphaModFix/>
          </a:blip>
          <a:srcRect/>
          <a:stretch/>
        </p:blipFill>
        <p:spPr>
          <a:xfrm>
            <a:off x="686224" y="2095500"/>
            <a:ext cx="7771976" cy="7086600"/>
          </a:xfrm>
          <a:prstGeom prst="rect">
            <a:avLst/>
          </a:prstGeom>
          <a:noFill/>
          <a:ln>
            <a:noFill/>
          </a:ln>
        </p:spPr>
      </p:pic>
      <p:pic>
        <p:nvPicPr>
          <p:cNvPr id="128" name="Google Shape;128;p16"/>
          <p:cNvPicPr preferRelativeResize="0"/>
          <p:nvPr/>
        </p:nvPicPr>
        <p:blipFill rotWithShape="1">
          <a:blip r:embed="rId4">
            <a:alphaModFix/>
          </a:blip>
          <a:srcRect/>
          <a:stretch/>
        </p:blipFill>
        <p:spPr>
          <a:xfrm>
            <a:off x="686224" y="6972299"/>
            <a:ext cx="7771976" cy="2729805"/>
          </a:xfrm>
          <a:prstGeom prst="rect">
            <a:avLst/>
          </a:prstGeom>
          <a:noFill/>
          <a:ln>
            <a:noFill/>
          </a:ln>
        </p:spPr>
      </p:pic>
      <p:sp>
        <p:nvSpPr>
          <p:cNvPr id="129" name="Google Shape;129;p16"/>
          <p:cNvSpPr txBox="1"/>
          <p:nvPr/>
        </p:nvSpPr>
        <p:spPr>
          <a:xfrm>
            <a:off x="8610176" y="1575495"/>
            <a:ext cx="9677824" cy="84638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Overpass"/>
                <a:ea typeface="Overpass"/>
                <a:cs typeface="Overpass"/>
                <a:sym typeface="Overpass"/>
              </a:rPr>
              <a:t>Purpose:</a:t>
            </a:r>
            <a:endParaRPr sz="1400" b="0" i="0" u="none" strike="noStrike" cap="none" dirty="0">
              <a:solidFill>
                <a:srgbClr val="000000"/>
              </a:solidFill>
              <a:latin typeface="Arial"/>
              <a:ea typeface="Arial"/>
              <a:cs typeface="Arial"/>
              <a:sym typeface="Arial"/>
            </a:endParaRPr>
          </a:p>
          <a:p>
            <a:pPr marL="1143000" marR="0" lvl="2" indent="-22860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Overpass"/>
                <a:ea typeface="Overpass"/>
                <a:cs typeface="Overpass"/>
                <a:sym typeface="Overpass"/>
              </a:rPr>
              <a:t>Simplifies and streamlines the food ordering and delivery process.</a:t>
            </a:r>
            <a:endParaRPr sz="1400" b="0" i="0" u="none" strike="noStrike" cap="none" dirty="0">
              <a:solidFill>
                <a:srgbClr val="000000"/>
              </a:solidFill>
              <a:latin typeface="Arial"/>
              <a:ea typeface="Arial"/>
              <a:cs typeface="Arial"/>
              <a:sym typeface="Arial"/>
            </a:endParaRPr>
          </a:p>
          <a:p>
            <a:pPr marL="2057400" marR="0" lvl="0" indent="-457835" algn="l" rtl="0">
              <a:spcBef>
                <a:spcPts val="0"/>
              </a:spcBef>
              <a:spcAft>
                <a:spcPts val="0"/>
              </a:spcAft>
              <a:buClr>
                <a:srgbClr val="000000"/>
              </a:buClr>
              <a:buSzPts val="1800"/>
              <a:buFont typeface="Arial"/>
              <a:buNone/>
            </a:pPr>
            <a:r>
              <a:rPr lang="en-US" sz="1800" b="0" i="0" u="none" strike="noStrike" cap="none" dirty="0">
                <a:solidFill>
                  <a:schemeClr val="dk1"/>
                </a:solidFill>
                <a:latin typeface="Overpass"/>
                <a:ea typeface="Overpass"/>
                <a:cs typeface="Overpass"/>
                <a:sym typeface="Overpass"/>
              </a:rPr>
              <a:t> </a:t>
            </a:r>
            <a:endParaRPr sz="1400" b="0" i="0" u="none" strike="noStrike" cap="none" dirty="0">
              <a:solidFill>
                <a:srgbClr val="000000"/>
              </a:solidFill>
              <a:latin typeface="Arial"/>
              <a:ea typeface="Arial"/>
              <a:cs typeface="Arial"/>
              <a:sym typeface="Arial"/>
            </a:endParaRPr>
          </a:p>
          <a:p>
            <a:pPr marL="1143000" marR="0" lvl="2" indent="-22860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Overpass"/>
                <a:ea typeface="Overpass"/>
                <a:cs typeface="Overpass"/>
                <a:sym typeface="Overpass"/>
              </a:rPr>
              <a:t>Connects customers with a wide range of restaurants and their menus.</a:t>
            </a:r>
            <a:endParaRPr sz="1400" b="0" i="0" u="none" strike="noStrike" cap="none" dirty="0">
              <a:solidFill>
                <a:srgbClr val="000000"/>
              </a:solidFill>
              <a:latin typeface="Arial"/>
              <a:ea typeface="Arial"/>
              <a:cs typeface="Arial"/>
              <a:sym typeface="Arial"/>
            </a:endParaRPr>
          </a:p>
          <a:p>
            <a:pPr marL="2057400" marR="0" lvl="0" indent="-457835" algn="l" rtl="0">
              <a:spcBef>
                <a:spcPts val="0"/>
              </a:spcBef>
              <a:spcAft>
                <a:spcPts val="0"/>
              </a:spcAft>
              <a:buClr>
                <a:srgbClr val="000000"/>
              </a:buClr>
              <a:buSzPts val="1800"/>
              <a:buFont typeface="Arial"/>
              <a:buNone/>
            </a:pPr>
            <a:r>
              <a:rPr lang="en-US" sz="1800" b="0" i="0" u="none" strike="noStrike" cap="none" dirty="0">
                <a:solidFill>
                  <a:schemeClr val="dk1"/>
                </a:solidFill>
                <a:latin typeface="Overpass"/>
                <a:ea typeface="Overpass"/>
                <a:cs typeface="Overpass"/>
                <a:sym typeface="Overpass"/>
              </a:rPr>
              <a:t> </a:t>
            </a:r>
            <a:endParaRPr sz="1400" b="0" i="0" u="none" strike="noStrike" cap="none" dirty="0">
              <a:solidFill>
                <a:srgbClr val="000000"/>
              </a:solidFill>
              <a:latin typeface="Arial"/>
              <a:ea typeface="Arial"/>
              <a:cs typeface="Arial"/>
              <a:sym typeface="Arial"/>
            </a:endParaRPr>
          </a:p>
          <a:p>
            <a:pPr marL="1143000" marR="0" lvl="2" indent="-22860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Overpass"/>
                <a:ea typeface="Overpass"/>
                <a:cs typeface="Overpass"/>
                <a:sym typeface="Overpass"/>
              </a:rPr>
              <a:t>Allows users to browse and search for food items easily.</a:t>
            </a:r>
            <a:endParaRPr sz="1400" b="0" i="0" u="none" strike="noStrike" cap="none" dirty="0">
              <a:solidFill>
                <a:srgbClr val="000000"/>
              </a:solidFill>
              <a:latin typeface="Arial"/>
              <a:ea typeface="Arial"/>
              <a:cs typeface="Arial"/>
              <a:sym typeface="Arial"/>
            </a:endParaRPr>
          </a:p>
          <a:p>
            <a:pPr marL="2057400" marR="0" lvl="0" indent="-457835" algn="l" rtl="0">
              <a:spcBef>
                <a:spcPts val="0"/>
              </a:spcBef>
              <a:spcAft>
                <a:spcPts val="0"/>
              </a:spcAft>
              <a:buClr>
                <a:srgbClr val="000000"/>
              </a:buClr>
              <a:buSzPts val="1800"/>
              <a:buFont typeface="Arial"/>
              <a:buNone/>
            </a:pPr>
            <a:r>
              <a:rPr lang="en-US" sz="1800" b="0" i="0" u="none" strike="noStrike" cap="none" dirty="0">
                <a:solidFill>
                  <a:schemeClr val="dk1"/>
                </a:solidFill>
                <a:latin typeface="Overpass"/>
                <a:ea typeface="Overpass"/>
                <a:cs typeface="Overpass"/>
                <a:sym typeface="Overpass"/>
              </a:rPr>
              <a:t> </a:t>
            </a:r>
            <a:endParaRPr sz="1400" b="0" i="0" u="none" strike="noStrike" cap="none" dirty="0">
              <a:solidFill>
                <a:srgbClr val="000000"/>
              </a:solidFill>
              <a:latin typeface="Arial"/>
              <a:ea typeface="Arial"/>
              <a:cs typeface="Arial"/>
              <a:sym typeface="Arial"/>
            </a:endParaRPr>
          </a:p>
          <a:p>
            <a:pPr marL="1143000" marR="0" lvl="2" indent="-22860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Overpass"/>
                <a:ea typeface="Overpass"/>
                <a:cs typeface="Overpass"/>
                <a:sym typeface="Overpass"/>
              </a:rPr>
              <a:t>Facilitates seamless order placement and payment.</a:t>
            </a:r>
            <a:endParaRPr sz="1400" b="0" i="0" u="none" strike="noStrike" cap="none" dirty="0">
              <a:solidFill>
                <a:srgbClr val="000000"/>
              </a:solidFill>
              <a:latin typeface="Arial"/>
              <a:ea typeface="Arial"/>
              <a:cs typeface="Arial"/>
              <a:sym typeface="Arial"/>
            </a:endParaRPr>
          </a:p>
          <a:p>
            <a:pPr marL="2057400" marR="0" lvl="0" indent="-457835" algn="l" rtl="0">
              <a:spcBef>
                <a:spcPts val="0"/>
              </a:spcBef>
              <a:spcAft>
                <a:spcPts val="0"/>
              </a:spcAft>
              <a:buClr>
                <a:srgbClr val="000000"/>
              </a:buClr>
              <a:buSzPts val="1800"/>
              <a:buFont typeface="Arial"/>
              <a:buNone/>
            </a:pPr>
            <a:r>
              <a:rPr lang="en-US" sz="1800" b="0" i="0" u="none" strike="noStrike" cap="none" dirty="0">
                <a:solidFill>
                  <a:schemeClr val="dk1"/>
                </a:solidFill>
                <a:latin typeface="Overpass"/>
                <a:ea typeface="Overpass"/>
                <a:cs typeface="Overpass"/>
                <a:sym typeface="Overpass"/>
              </a:rPr>
              <a:t> </a:t>
            </a:r>
            <a:endParaRPr sz="1400" b="0" i="0" u="none" strike="noStrike" cap="none" dirty="0">
              <a:solidFill>
                <a:srgbClr val="000000"/>
              </a:solidFill>
              <a:latin typeface="Arial"/>
              <a:ea typeface="Arial"/>
              <a:cs typeface="Arial"/>
              <a:sym typeface="Arial"/>
            </a:endParaRPr>
          </a:p>
          <a:p>
            <a:pPr marL="1143000" marR="0" lvl="2" indent="-22860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Overpass"/>
                <a:ea typeface="Overpass"/>
                <a:cs typeface="Overpass"/>
                <a:sym typeface="Overpass"/>
              </a:rPr>
              <a:t>Provides order status checking for customers.</a:t>
            </a:r>
            <a:endParaRPr sz="1400" b="0" i="0" u="none" strike="noStrike" cap="none" dirty="0">
              <a:solidFill>
                <a:srgbClr val="000000"/>
              </a:solidFill>
              <a:latin typeface="Arial"/>
              <a:ea typeface="Arial"/>
              <a:cs typeface="Arial"/>
              <a:sym typeface="Arial"/>
            </a:endParaRPr>
          </a:p>
          <a:p>
            <a:pPr marL="2057400" marR="0" lvl="0" indent="-457835" algn="l" rtl="0">
              <a:spcBef>
                <a:spcPts val="0"/>
              </a:spcBef>
              <a:spcAft>
                <a:spcPts val="0"/>
              </a:spcAft>
              <a:buClr>
                <a:srgbClr val="000000"/>
              </a:buClr>
              <a:buSzPts val="1800"/>
              <a:buFont typeface="Arial"/>
              <a:buNone/>
            </a:pPr>
            <a:r>
              <a:rPr lang="en-US" sz="1800" b="0" i="0" u="none" strike="noStrike" cap="none" dirty="0">
                <a:solidFill>
                  <a:schemeClr val="dk1"/>
                </a:solidFill>
                <a:latin typeface="Overpass"/>
                <a:ea typeface="Overpass"/>
                <a:cs typeface="Overpass"/>
                <a:sym typeface="Overpass"/>
              </a:rPr>
              <a:t> </a:t>
            </a:r>
            <a:endParaRPr sz="1400" b="0" i="0" u="none" strike="noStrike" cap="none" dirty="0">
              <a:solidFill>
                <a:srgbClr val="000000"/>
              </a:solidFill>
              <a:latin typeface="Arial"/>
              <a:ea typeface="Arial"/>
              <a:cs typeface="Arial"/>
              <a:sym typeface="Arial"/>
            </a:endParaRPr>
          </a:p>
          <a:p>
            <a:pPr marL="1143000" marR="0" lvl="2" indent="-22860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Overpass"/>
                <a:ea typeface="Overpass"/>
                <a:cs typeface="Overpass"/>
                <a:sym typeface="Overpass"/>
              </a:rPr>
              <a:t>Offers an admin panel for restaurant managers to handle orders and menu updates</a:t>
            </a:r>
            <a:r>
              <a:rPr lang="en-US" sz="1100" b="0" i="0" u="none" strike="noStrike" cap="none" dirty="0">
                <a:solidFill>
                  <a:schemeClr val="dk1"/>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n-US" sz="2000" b="0" i="0" u="none" strike="noStrike" cap="none" dirty="0">
                <a:solidFill>
                  <a:schemeClr val="dk1"/>
                </a:solidFill>
                <a:latin typeface="Overpass"/>
                <a:ea typeface="Overpass"/>
                <a:cs typeface="Overpass"/>
                <a:sym typeface="Overpass"/>
              </a:rPr>
              <a:t>Features of the app:</a:t>
            </a:r>
            <a:endParaRPr sz="1400" b="0" i="0" u="none" strike="noStrike" cap="none" dirty="0">
              <a:solidFill>
                <a:srgbClr val="000000"/>
              </a:solidFill>
              <a:latin typeface="Arial"/>
              <a:ea typeface="Arial"/>
              <a:cs typeface="Arial"/>
              <a:sym typeface="Arial"/>
            </a:endParaRPr>
          </a:p>
          <a:p>
            <a:pPr marL="1200150" marR="0" lvl="2" indent="-285750" algn="l" rtl="0">
              <a:lnSpc>
                <a:spcPct val="200000"/>
              </a:lnSpc>
              <a:spcBef>
                <a:spcPts val="0"/>
              </a:spcBef>
              <a:spcAft>
                <a:spcPts val="0"/>
              </a:spcAft>
              <a:buClr>
                <a:schemeClr val="dk1"/>
              </a:buClr>
              <a:buSzPts val="2000"/>
              <a:buFont typeface="Noto Sans Symbols"/>
              <a:buChar char="⮚"/>
            </a:pPr>
            <a:r>
              <a:rPr lang="en-US" sz="2000" b="0" i="0" u="none" strike="noStrike" cap="none" dirty="0">
                <a:solidFill>
                  <a:schemeClr val="dk1"/>
                </a:solidFill>
                <a:latin typeface="Overpass"/>
                <a:ea typeface="Overpass"/>
                <a:cs typeface="Overpass"/>
                <a:sym typeface="Overpass"/>
              </a:rPr>
              <a:t>User Registration and Authentication</a:t>
            </a:r>
            <a:endParaRPr sz="1400" b="0" i="0" u="none" strike="noStrike" cap="none" dirty="0">
              <a:solidFill>
                <a:srgbClr val="000000"/>
              </a:solidFill>
              <a:latin typeface="Arial"/>
              <a:ea typeface="Arial"/>
              <a:cs typeface="Arial"/>
              <a:sym typeface="Arial"/>
            </a:endParaRPr>
          </a:p>
          <a:p>
            <a:pPr marL="1200150" marR="0" lvl="2" indent="-285750" algn="l" rtl="0">
              <a:lnSpc>
                <a:spcPct val="200000"/>
              </a:lnSpc>
              <a:spcBef>
                <a:spcPts val="0"/>
              </a:spcBef>
              <a:spcAft>
                <a:spcPts val="0"/>
              </a:spcAft>
              <a:buClr>
                <a:schemeClr val="dk1"/>
              </a:buClr>
              <a:buSzPts val="2000"/>
              <a:buFont typeface="Noto Sans Symbols"/>
              <a:buChar char="⮚"/>
            </a:pPr>
            <a:r>
              <a:rPr lang="en-US" sz="2000" b="0" i="0" u="none" strike="noStrike" cap="none" dirty="0">
                <a:solidFill>
                  <a:schemeClr val="dk1"/>
                </a:solidFill>
                <a:latin typeface="Overpass"/>
                <a:ea typeface="Overpass"/>
                <a:cs typeface="Overpass"/>
                <a:sym typeface="Overpass"/>
              </a:rPr>
              <a:t>User roles and permissions</a:t>
            </a:r>
            <a:endParaRPr sz="1400" b="0" i="0" u="none" strike="noStrike" cap="none" dirty="0">
              <a:solidFill>
                <a:srgbClr val="000000"/>
              </a:solidFill>
              <a:latin typeface="Arial"/>
              <a:ea typeface="Arial"/>
              <a:cs typeface="Arial"/>
              <a:sym typeface="Arial"/>
            </a:endParaRPr>
          </a:p>
          <a:p>
            <a:pPr marL="1200150" marR="0" lvl="2" indent="-285750" algn="l" rtl="0">
              <a:lnSpc>
                <a:spcPct val="200000"/>
              </a:lnSpc>
              <a:spcBef>
                <a:spcPts val="0"/>
              </a:spcBef>
              <a:spcAft>
                <a:spcPts val="0"/>
              </a:spcAft>
              <a:buClr>
                <a:schemeClr val="dk1"/>
              </a:buClr>
              <a:buSzPts val="2000"/>
              <a:buFont typeface="Noto Sans Symbols"/>
              <a:buChar char="⮚"/>
            </a:pPr>
            <a:r>
              <a:rPr lang="en-US" sz="2000" b="0" i="0" u="none" strike="noStrike" cap="none" dirty="0">
                <a:solidFill>
                  <a:schemeClr val="dk1"/>
                </a:solidFill>
                <a:latin typeface="Overpass"/>
                <a:ea typeface="Overpass"/>
                <a:cs typeface="Overpass"/>
                <a:sym typeface="Overpass"/>
              </a:rPr>
              <a:t>Browse and search menus</a:t>
            </a:r>
            <a:endParaRPr sz="1400" b="0" i="0" u="none" strike="noStrike" cap="none" dirty="0">
              <a:solidFill>
                <a:srgbClr val="000000"/>
              </a:solidFill>
              <a:latin typeface="Arial"/>
              <a:ea typeface="Arial"/>
              <a:cs typeface="Arial"/>
              <a:sym typeface="Arial"/>
            </a:endParaRPr>
          </a:p>
          <a:p>
            <a:pPr marL="1200150" marR="0" lvl="2" indent="-285750" algn="l" rtl="0">
              <a:lnSpc>
                <a:spcPct val="200000"/>
              </a:lnSpc>
              <a:spcBef>
                <a:spcPts val="0"/>
              </a:spcBef>
              <a:spcAft>
                <a:spcPts val="0"/>
              </a:spcAft>
              <a:buClr>
                <a:schemeClr val="dk1"/>
              </a:buClr>
              <a:buSzPts val="2000"/>
              <a:buFont typeface="Noto Sans Symbols"/>
              <a:buChar char="⮚"/>
            </a:pPr>
            <a:r>
              <a:rPr lang="en-US" sz="2000" b="0" i="0" u="none" strike="noStrike" cap="none" dirty="0">
                <a:solidFill>
                  <a:schemeClr val="dk1"/>
                </a:solidFill>
                <a:latin typeface="Overpass"/>
                <a:ea typeface="Overpass"/>
                <a:cs typeface="Overpass"/>
                <a:sym typeface="Overpass"/>
              </a:rPr>
              <a:t>Add to cart and place orders </a:t>
            </a:r>
            <a:endParaRPr sz="1400" b="0" i="0" u="none" strike="noStrike" cap="none" dirty="0">
              <a:solidFill>
                <a:srgbClr val="000000"/>
              </a:solidFill>
              <a:latin typeface="Arial"/>
              <a:ea typeface="Arial"/>
              <a:cs typeface="Arial"/>
              <a:sym typeface="Arial"/>
            </a:endParaRPr>
          </a:p>
          <a:p>
            <a:pPr marL="1200150" marR="0" lvl="2" indent="-285750" algn="l" rtl="0">
              <a:lnSpc>
                <a:spcPct val="200000"/>
              </a:lnSpc>
              <a:spcBef>
                <a:spcPts val="0"/>
              </a:spcBef>
              <a:spcAft>
                <a:spcPts val="0"/>
              </a:spcAft>
              <a:buClr>
                <a:schemeClr val="dk1"/>
              </a:buClr>
              <a:buSzPts val="2000"/>
              <a:buFont typeface="Noto Sans Symbols"/>
              <a:buChar char="⮚"/>
            </a:pPr>
            <a:r>
              <a:rPr lang="en-US" sz="2000" b="0" i="0" u="none" strike="noStrike" cap="none" dirty="0">
                <a:solidFill>
                  <a:schemeClr val="dk1"/>
                </a:solidFill>
                <a:latin typeface="Overpass"/>
                <a:ea typeface="Overpass"/>
                <a:cs typeface="Overpass"/>
                <a:sym typeface="Overpass"/>
              </a:rPr>
              <a:t>Order management and Tracking</a:t>
            </a:r>
            <a:endParaRPr sz="1400" b="0" i="0" u="none" strike="noStrike" cap="none" dirty="0">
              <a:solidFill>
                <a:srgbClr val="000000"/>
              </a:solidFill>
              <a:latin typeface="Arial"/>
              <a:ea typeface="Arial"/>
              <a:cs typeface="Arial"/>
              <a:sym typeface="Arial"/>
            </a:endParaRPr>
          </a:p>
          <a:p>
            <a:pPr marL="1200150" marR="0" lvl="2" indent="-285750" algn="l" rtl="0">
              <a:lnSpc>
                <a:spcPct val="200000"/>
              </a:lnSpc>
              <a:spcBef>
                <a:spcPts val="0"/>
              </a:spcBef>
              <a:spcAft>
                <a:spcPts val="0"/>
              </a:spcAft>
              <a:buClr>
                <a:schemeClr val="dk1"/>
              </a:buClr>
              <a:buSzPts val="2000"/>
              <a:buFont typeface="Noto Sans Symbols"/>
              <a:buChar char="⮚"/>
            </a:pPr>
            <a:r>
              <a:rPr lang="en-US" sz="2000" b="0" i="0" u="none" strike="noStrike" cap="none" dirty="0">
                <a:solidFill>
                  <a:schemeClr val="dk1"/>
                </a:solidFill>
                <a:latin typeface="Overpass"/>
                <a:ea typeface="Overpass"/>
                <a:cs typeface="Overpass"/>
                <a:sym typeface="Overpass"/>
              </a:rPr>
              <a:t>Admin Panel</a:t>
            </a:r>
            <a:endParaRPr sz="1400" b="0" i="0" u="none" strike="noStrike" cap="none" dirty="0">
              <a:solidFill>
                <a:srgbClr val="000000"/>
              </a:solidFill>
              <a:latin typeface="Arial"/>
              <a:ea typeface="Arial"/>
              <a:cs typeface="Arial"/>
              <a:sym typeface="Arial"/>
            </a:endParaRPr>
          </a:p>
          <a:p>
            <a:pPr marL="1200150" marR="0" lvl="2" indent="-285750" algn="l" rtl="0">
              <a:lnSpc>
                <a:spcPct val="200000"/>
              </a:lnSpc>
              <a:spcBef>
                <a:spcPts val="0"/>
              </a:spcBef>
              <a:spcAft>
                <a:spcPts val="0"/>
              </a:spcAft>
              <a:buClr>
                <a:schemeClr val="dk1"/>
              </a:buClr>
              <a:buSzPts val="2000"/>
              <a:buFont typeface="Noto Sans Symbols"/>
              <a:buChar char="⮚"/>
            </a:pPr>
            <a:r>
              <a:rPr lang="en-US" sz="2000" b="0" i="0" u="none" strike="noStrike" cap="none" dirty="0">
                <a:solidFill>
                  <a:schemeClr val="dk1"/>
                </a:solidFill>
                <a:latin typeface="Overpass"/>
                <a:ea typeface="Overpass"/>
                <a:cs typeface="Overpass"/>
                <a:sym typeface="Overpass"/>
              </a:rPr>
              <a:t>User Profile Management</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 calcmode="lin" valueType="num">
                                      <p:cBhvr additive="base">
                                        <p:cTn id="7" dur="500"/>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 calcmode="lin" valueType="num">
                                      <p:cBhvr additive="base">
                                        <p:cTn id="12" dur="500"/>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 calcmode="lin" valueType="num">
                                      <p:cBhvr additive="base">
                                        <p:cTn id="17" dur="500"/>
                                        <p:tgtEl>
                                          <p:spTgt spid="1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9">
                                            <p:txEl>
                                              <p:pRg st="3" end="3"/>
                                            </p:txEl>
                                          </p:spTgt>
                                        </p:tgtEl>
                                        <p:attrNameLst>
                                          <p:attrName>style.visibility</p:attrName>
                                        </p:attrNameLst>
                                      </p:cBhvr>
                                      <p:to>
                                        <p:strVal val="visible"/>
                                      </p:to>
                                    </p:set>
                                    <p:anim calcmode="lin" valueType="num">
                                      <p:cBhvr additive="base">
                                        <p:cTn id="22" dur="500"/>
                                        <p:tgtEl>
                                          <p:spTgt spid="12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9">
                                            <p:txEl>
                                              <p:pRg st="4" end="4"/>
                                            </p:txEl>
                                          </p:spTgt>
                                        </p:tgtEl>
                                        <p:attrNameLst>
                                          <p:attrName>style.visibility</p:attrName>
                                        </p:attrNameLst>
                                      </p:cBhvr>
                                      <p:to>
                                        <p:strVal val="visible"/>
                                      </p:to>
                                    </p:set>
                                    <p:anim calcmode="lin" valueType="num">
                                      <p:cBhvr additive="base">
                                        <p:cTn id="27" dur="500"/>
                                        <p:tgtEl>
                                          <p:spTgt spid="12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29">
                                            <p:txEl>
                                              <p:pRg st="5" end="5"/>
                                            </p:txEl>
                                          </p:spTgt>
                                        </p:tgtEl>
                                        <p:attrNameLst>
                                          <p:attrName>style.visibility</p:attrName>
                                        </p:attrNameLst>
                                      </p:cBhvr>
                                      <p:to>
                                        <p:strVal val="visible"/>
                                      </p:to>
                                    </p:set>
                                    <p:anim calcmode="lin" valueType="num">
                                      <p:cBhvr additive="base">
                                        <p:cTn id="32" dur="500"/>
                                        <p:tgtEl>
                                          <p:spTgt spid="12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9">
                                            <p:txEl>
                                              <p:pRg st="6" end="6"/>
                                            </p:txEl>
                                          </p:spTgt>
                                        </p:tgtEl>
                                        <p:attrNameLst>
                                          <p:attrName>style.visibility</p:attrName>
                                        </p:attrNameLst>
                                      </p:cBhvr>
                                      <p:to>
                                        <p:strVal val="visible"/>
                                      </p:to>
                                    </p:set>
                                    <p:anim calcmode="lin" valueType="num">
                                      <p:cBhvr additive="base">
                                        <p:cTn id="37" dur="500"/>
                                        <p:tgtEl>
                                          <p:spTgt spid="12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9">
                                            <p:txEl>
                                              <p:pRg st="7" end="7"/>
                                            </p:txEl>
                                          </p:spTgt>
                                        </p:tgtEl>
                                        <p:attrNameLst>
                                          <p:attrName>style.visibility</p:attrName>
                                        </p:attrNameLst>
                                      </p:cBhvr>
                                      <p:to>
                                        <p:strVal val="visible"/>
                                      </p:to>
                                    </p:set>
                                    <p:anim calcmode="lin" valueType="num">
                                      <p:cBhvr additive="base">
                                        <p:cTn id="42" dur="500"/>
                                        <p:tgtEl>
                                          <p:spTgt spid="12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9">
                                            <p:txEl>
                                              <p:pRg st="8" end="8"/>
                                            </p:txEl>
                                          </p:spTgt>
                                        </p:tgtEl>
                                        <p:attrNameLst>
                                          <p:attrName>style.visibility</p:attrName>
                                        </p:attrNameLst>
                                      </p:cBhvr>
                                      <p:to>
                                        <p:strVal val="visible"/>
                                      </p:to>
                                    </p:set>
                                    <p:anim calcmode="lin" valueType="num">
                                      <p:cBhvr additive="base">
                                        <p:cTn id="47" dur="500"/>
                                        <p:tgtEl>
                                          <p:spTgt spid="12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29">
                                            <p:txEl>
                                              <p:pRg st="9" end="9"/>
                                            </p:txEl>
                                          </p:spTgt>
                                        </p:tgtEl>
                                        <p:attrNameLst>
                                          <p:attrName>style.visibility</p:attrName>
                                        </p:attrNameLst>
                                      </p:cBhvr>
                                      <p:to>
                                        <p:strVal val="visible"/>
                                      </p:to>
                                    </p:set>
                                    <p:anim calcmode="lin" valueType="num">
                                      <p:cBhvr additive="base">
                                        <p:cTn id="52" dur="500"/>
                                        <p:tgtEl>
                                          <p:spTgt spid="12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29">
                                            <p:txEl>
                                              <p:pRg st="10" end="10"/>
                                            </p:txEl>
                                          </p:spTgt>
                                        </p:tgtEl>
                                        <p:attrNameLst>
                                          <p:attrName>style.visibility</p:attrName>
                                        </p:attrNameLst>
                                      </p:cBhvr>
                                      <p:to>
                                        <p:strVal val="visible"/>
                                      </p:to>
                                    </p:set>
                                    <p:anim calcmode="lin" valueType="num">
                                      <p:cBhvr additive="base">
                                        <p:cTn id="57" dur="500"/>
                                        <p:tgtEl>
                                          <p:spTgt spid="12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29">
                                            <p:txEl>
                                              <p:pRg st="11" end="11"/>
                                            </p:txEl>
                                          </p:spTgt>
                                        </p:tgtEl>
                                        <p:attrNameLst>
                                          <p:attrName>style.visibility</p:attrName>
                                        </p:attrNameLst>
                                      </p:cBhvr>
                                      <p:to>
                                        <p:strVal val="visible"/>
                                      </p:to>
                                    </p:set>
                                    <p:anim calcmode="lin" valueType="num">
                                      <p:cBhvr additive="base">
                                        <p:cTn id="62" dur="500"/>
                                        <p:tgtEl>
                                          <p:spTgt spid="129">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29">
                                            <p:txEl>
                                              <p:pRg st="12" end="12"/>
                                            </p:txEl>
                                          </p:spTgt>
                                        </p:tgtEl>
                                        <p:attrNameLst>
                                          <p:attrName>style.visibility</p:attrName>
                                        </p:attrNameLst>
                                      </p:cBhvr>
                                      <p:to>
                                        <p:strVal val="visible"/>
                                      </p:to>
                                    </p:set>
                                    <p:anim calcmode="lin" valueType="num">
                                      <p:cBhvr additive="base">
                                        <p:cTn id="67" dur="500"/>
                                        <p:tgtEl>
                                          <p:spTgt spid="12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29">
                                            <p:txEl>
                                              <p:pRg st="13" end="13"/>
                                            </p:txEl>
                                          </p:spTgt>
                                        </p:tgtEl>
                                        <p:attrNameLst>
                                          <p:attrName>style.visibility</p:attrName>
                                        </p:attrNameLst>
                                      </p:cBhvr>
                                      <p:to>
                                        <p:strVal val="visible"/>
                                      </p:to>
                                    </p:set>
                                    <p:anim calcmode="lin" valueType="num">
                                      <p:cBhvr additive="base">
                                        <p:cTn id="72" dur="500"/>
                                        <p:tgtEl>
                                          <p:spTgt spid="129">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29">
                                            <p:txEl>
                                              <p:pRg st="14" end="14"/>
                                            </p:txEl>
                                          </p:spTgt>
                                        </p:tgtEl>
                                        <p:attrNameLst>
                                          <p:attrName>style.visibility</p:attrName>
                                        </p:attrNameLst>
                                      </p:cBhvr>
                                      <p:to>
                                        <p:strVal val="visible"/>
                                      </p:to>
                                    </p:set>
                                    <p:anim calcmode="lin" valueType="num">
                                      <p:cBhvr additive="base">
                                        <p:cTn id="77" dur="500"/>
                                        <p:tgtEl>
                                          <p:spTgt spid="129">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29">
                                            <p:txEl>
                                              <p:pRg st="15" end="15"/>
                                            </p:txEl>
                                          </p:spTgt>
                                        </p:tgtEl>
                                        <p:attrNameLst>
                                          <p:attrName>style.visibility</p:attrName>
                                        </p:attrNameLst>
                                      </p:cBhvr>
                                      <p:to>
                                        <p:strVal val="visible"/>
                                      </p:to>
                                    </p:set>
                                    <p:anim calcmode="lin" valueType="num">
                                      <p:cBhvr additive="base">
                                        <p:cTn id="82" dur="500"/>
                                        <p:tgtEl>
                                          <p:spTgt spid="129">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29">
                                            <p:txEl>
                                              <p:pRg st="16" end="16"/>
                                            </p:txEl>
                                          </p:spTgt>
                                        </p:tgtEl>
                                        <p:attrNameLst>
                                          <p:attrName>style.visibility</p:attrName>
                                        </p:attrNameLst>
                                      </p:cBhvr>
                                      <p:to>
                                        <p:strVal val="visible"/>
                                      </p:to>
                                    </p:set>
                                    <p:anim calcmode="lin" valueType="num">
                                      <p:cBhvr additive="base">
                                        <p:cTn id="87" dur="500"/>
                                        <p:tgtEl>
                                          <p:spTgt spid="129">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129">
                                            <p:txEl>
                                              <p:pRg st="17" end="17"/>
                                            </p:txEl>
                                          </p:spTgt>
                                        </p:tgtEl>
                                        <p:attrNameLst>
                                          <p:attrName>style.visibility</p:attrName>
                                        </p:attrNameLst>
                                      </p:cBhvr>
                                      <p:to>
                                        <p:strVal val="visible"/>
                                      </p:to>
                                    </p:set>
                                    <p:anim calcmode="lin" valueType="num">
                                      <p:cBhvr additive="base">
                                        <p:cTn id="92" dur="500"/>
                                        <p:tgtEl>
                                          <p:spTgt spid="129">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29">
                                            <p:txEl>
                                              <p:pRg st="18" end="18"/>
                                            </p:txEl>
                                          </p:spTgt>
                                        </p:tgtEl>
                                        <p:attrNameLst>
                                          <p:attrName>style.visibility</p:attrName>
                                        </p:attrNameLst>
                                      </p:cBhvr>
                                      <p:to>
                                        <p:strVal val="visible"/>
                                      </p:to>
                                    </p:set>
                                    <p:anim calcmode="lin" valueType="num">
                                      <p:cBhvr additive="base">
                                        <p:cTn id="97" dur="500"/>
                                        <p:tgtEl>
                                          <p:spTgt spid="129">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29">
                                            <p:txEl>
                                              <p:pRg st="19" end="19"/>
                                            </p:txEl>
                                          </p:spTgt>
                                        </p:tgtEl>
                                        <p:attrNameLst>
                                          <p:attrName>style.visibility</p:attrName>
                                        </p:attrNameLst>
                                      </p:cBhvr>
                                      <p:to>
                                        <p:strVal val="visible"/>
                                      </p:to>
                                    </p:set>
                                    <p:anim calcmode="lin" valueType="num">
                                      <p:cBhvr additive="base">
                                        <p:cTn id="102" dur="500"/>
                                        <p:tgtEl>
                                          <p:spTgt spid="129">
                                            <p:txEl>
                                              <p:pRg st="19" end="1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68"/>
        <p:cNvGrpSpPr/>
        <p:nvPr/>
      </p:nvGrpSpPr>
      <p:grpSpPr>
        <a:xfrm>
          <a:off x="0" y="0"/>
          <a:ext cx="0" cy="0"/>
          <a:chOff x="0" y="0"/>
          <a:chExt cx="0" cy="0"/>
        </a:xfrm>
      </p:grpSpPr>
      <p:sp>
        <p:nvSpPr>
          <p:cNvPr id="369" name="Google Shape;369;p52"/>
          <p:cNvSpPr txBox="1"/>
          <p:nvPr/>
        </p:nvSpPr>
        <p:spPr>
          <a:xfrm>
            <a:off x="7020104" y="-15240"/>
            <a:ext cx="4247791"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500"/>
              <a:buFont typeface="Arial"/>
              <a:buNone/>
            </a:pPr>
            <a:r>
              <a:rPr lang="en-US" sz="5500" b="0" i="0" u="none" strike="noStrike" cap="none">
                <a:solidFill>
                  <a:srgbClr val="000000"/>
                </a:solidFill>
                <a:latin typeface="Overpass"/>
                <a:ea typeface="Overpass"/>
                <a:cs typeface="Overpass"/>
                <a:sym typeface="Overpass"/>
              </a:rPr>
              <a:t>Collections</a:t>
            </a:r>
            <a:endParaRPr sz="5500" b="0" i="0" u="none" strike="noStrike" cap="none">
              <a:solidFill>
                <a:srgbClr val="000000"/>
              </a:solidFill>
              <a:latin typeface="Overpass"/>
              <a:ea typeface="Overpass"/>
              <a:cs typeface="Overpass"/>
              <a:sym typeface="Overpass"/>
            </a:endParaRPr>
          </a:p>
        </p:txBody>
      </p:sp>
      <p:sp>
        <p:nvSpPr>
          <p:cNvPr id="370" name="Google Shape;370;p52"/>
          <p:cNvSpPr txBox="1"/>
          <p:nvPr/>
        </p:nvSpPr>
        <p:spPr>
          <a:xfrm>
            <a:off x="353960" y="595415"/>
            <a:ext cx="294183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verpass"/>
                <a:ea typeface="Overpass"/>
                <a:cs typeface="Overpass"/>
                <a:sym typeface="Overpass"/>
              </a:rPr>
              <a:t>Data Base Collections</a:t>
            </a:r>
            <a:endParaRPr sz="2200" b="0" i="0" u="none" strike="noStrike" cap="none">
              <a:solidFill>
                <a:srgbClr val="000000"/>
              </a:solidFill>
              <a:latin typeface="Overpass"/>
              <a:ea typeface="Overpass"/>
              <a:cs typeface="Overpass"/>
              <a:sym typeface="Overpass"/>
            </a:endParaRPr>
          </a:p>
        </p:txBody>
      </p:sp>
      <p:sp>
        <p:nvSpPr>
          <p:cNvPr id="371" name="Google Shape;371;p52"/>
          <p:cNvSpPr txBox="1"/>
          <p:nvPr/>
        </p:nvSpPr>
        <p:spPr>
          <a:xfrm>
            <a:off x="11867818" y="595415"/>
            <a:ext cx="26003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verpass"/>
                <a:ea typeface="Overpass"/>
                <a:cs typeface="Overpass"/>
                <a:sym typeface="Overpass"/>
              </a:rPr>
              <a:t>Sample Collections</a:t>
            </a:r>
            <a:endParaRPr sz="2200" b="0" i="0" u="none" strike="noStrike" cap="none">
              <a:solidFill>
                <a:srgbClr val="000000"/>
              </a:solidFill>
              <a:latin typeface="Overpass"/>
              <a:ea typeface="Overpass"/>
              <a:cs typeface="Overpass"/>
              <a:sym typeface="Overpass"/>
            </a:endParaRPr>
          </a:p>
        </p:txBody>
      </p:sp>
      <p:pic>
        <p:nvPicPr>
          <p:cNvPr id="372" name="Google Shape;372;p52"/>
          <p:cNvPicPr preferRelativeResize="0"/>
          <p:nvPr/>
        </p:nvPicPr>
        <p:blipFill rotWithShape="1">
          <a:blip r:embed="rId3">
            <a:alphaModFix/>
          </a:blip>
          <a:srcRect/>
          <a:stretch/>
        </p:blipFill>
        <p:spPr>
          <a:xfrm>
            <a:off x="-1" y="958599"/>
            <a:ext cx="9476509" cy="8732986"/>
          </a:xfrm>
          <a:prstGeom prst="rect">
            <a:avLst/>
          </a:prstGeom>
          <a:noFill/>
          <a:ln>
            <a:noFill/>
          </a:ln>
        </p:spPr>
      </p:pic>
      <p:pic>
        <p:nvPicPr>
          <p:cNvPr id="373" name="Google Shape;373;p52"/>
          <p:cNvPicPr preferRelativeResize="0"/>
          <p:nvPr/>
        </p:nvPicPr>
        <p:blipFill rotWithShape="1">
          <a:blip r:embed="rId4">
            <a:alphaModFix/>
          </a:blip>
          <a:srcRect/>
          <a:stretch/>
        </p:blipFill>
        <p:spPr>
          <a:xfrm>
            <a:off x="9662876" y="923479"/>
            <a:ext cx="8625124" cy="873298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anim calcmode="lin" valueType="num">
                                      <p:cBhvr additive="base">
                                        <p:cTn id="7" dur="500"/>
                                        <p:tgtEl>
                                          <p:spTgt spid="37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72"/>
                                        </p:tgtEl>
                                        <p:attrNameLst>
                                          <p:attrName>style.visibility</p:attrName>
                                        </p:attrNameLst>
                                      </p:cBhvr>
                                      <p:to>
                                        <p:strVal val="visible"/>
                                      </p:to>
                                    </p:set>
                                    <p:anim calcmode="lin" valueType="num">
                                      <p:cBhvr additive="base">
                                        <p:cTn id="10" dur="500"/>
                                        <p:tgtEl>
                                          <p:spTgt spid="372"/>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71"/>
                                        </p:tgtEl>
                                        <p:attrNameLst>
                                          <p:attrName>style.visibility</p:attrName>
                                        </p:attrNameLst>
                                      </p:cBhvr>
                                      <p:to>
                                        <p:strVal val="visible"/>
                                      </p:to>
                                    </p:set>
                                    <p:anim calcmode="lin" valueType="num">
                                      <p:cBhvr additive="base">
                                        <p:cTn id="15" dur="500"/>
                                        <p:tgtEl>
                                          <p:spTgt spid="371"/>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73"/>
                                        </p:tgtEl>
                                        <p:attrNameLst>
                                          <p:attrName>style.visibility</p:attrName>
                                        </p:attrNameLst>
                                      </p:cBhvr>
                                      <p:to>
                                        <p:strVal val="visible"/>
                                      </p:to>
                                    </p:set>
                                    <p:anim calcmode="lin" valueType="num">
                                      <p:cBhvr additive="base">
                                        <p:cTn id="18" dur="500"/>
                                        <p:tgtEl>
                                          <p:spTgt spid="3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77"/>
        <p:cNvGrpSpPr/>
        <p:nvPr/>
      </p:nvGrpSpPr>
      <p:grpSpPr>
        <a:xfrm>
          <a:off x="0" y="0"/>
          <a:ext cx="0" cy="0"/>
          <a:chOff x="0" y="0"/>
          <a:chExt cx="0" cy="0"/>
        </a:xfrm>
      </p:grpSpPr>
      <p:sp>
        <p:nvSpPr>
          <p:cNvPr id="378" name="Google Shape;378;p53"/>
          <p:cNvSpPr txBox="1"/>
          <p:nvPr/>
        </p:nvSpPr>
        <p:spPr>
          <a:xfrm>
            <a:off x="1173594" y="222112"/>
            <a:ext cx="15323574"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0"/>
              <a:buFont typeface="Arial"/>
              <a:buNone/>
            </a:pPr>
            <a:r>
              <a:rPr lang="en-US" sz="9000" b="0" i="0" u="none" strike="noStrike" cap="none">
                <a:solidFill>
                  <a:srgbClr val="000000"/>
                </a:solidFill>
                <a:latin typeface="Fredoka"/>
                <a:ea typeface="Fredoka"/>
                <a:cs typeface="Fredoka"/>
                <a:sym typeface="Fredoka"/>
              </a:rPr>
              <a:t>Testing tool</a:t>
            </a:r>
            <a:endParaRPr sz="9000" b="0" i="0" u="none" strike="noStrike" cap="none">
              <a:solidFill>
                <a:srgbClr val="000000"/>
              </a:solidFill>
              <a:latin typeface="Fredoka"/>
              <a:ea typeface="Fredoka"/>
              <a:cs typeface="Fredoka"/>
              <a:sym typeface="Fredoka"/>
            </a:endParaRPr>
          </a:p>
        </p:txBody>
      </p:sp>
      <p:pic>
        <p:nvPicPr>
          <p:cNvPr id="379" name="Google Shape;379;p53"/>
          <p:cNvPicPr preferRelativeResize="0"/>
          <p:nvPr/>
        </p:nvPicPr>
        <p:blipFill rotWithShape="1">
          <a:blip r:embed="rId3">
            <a:alphaModFix/>
          </a:blip>
          <a:srcRect/>
          <a:stretch/>
        </p:blipFill>
        <p:spPr>
          <a:xfrm>
            <a:off x="452284" y="2152066"/>
            <a:ext cx="7902677" cy="7390140"/>
          </a:xfrm>
          <a:prstGeom prst="rect">
            <a:avLst/>
          </a:prstGeom>
          <a:noFill/>
          <a:ln>
            <a:noFill/>
          </a:ln>
        </p:spPr>
      </p:pic>
      <p:sp>
        <p:nvSpPr>
          <p:cNvPr id="380" name="Google Shape;380;p53"/>
          <p:cNvSpPr txBox="1"/>
          <p:nvPr/>
        </p:nvSpPr>
        <p:spPr>
          <a:xfrm>
            <a:off x="8536828" y="5393400"/>
            <a:ext cx="9560700" cy="4863900"/>
          </a:xfrm>
          <a:prstGeom prst="rect">
            <a:avLst/>
          </a:prstGeom>
          <a:noFill/>
          <a:ln>
            <a:noFill/>
          </a:ln>
        </p:spPr>
        <p:txBody>
          <a:bodyPr spcFirstLastPara="1" wrap="square" lIns="91425" tIns="45700" rIns="91425" bIns="45700" anchor="t" anchorCtr="0">
            <a:spAutoFit/>
          </a:bodyPr>
          <a:lstStyle/>
          <a:p>
            <a:pPr marL="342900" marR="0" lvl="0" indent="-387350" algn="l" rtl="0">
              <a:lnSpc>
                <a:spcPct val="100000"/>
              </a:lnSpc>
              <a:spcBef>
                <a:spcPts val="0"/>
              </a:spcBef>
              <a:spcAft>
                <a:spcPts val="0"/>
              </a:spcAft>
              <a:buClr>
                <a:srgbClr val="000000"/>
              </a:buClr>
              <a:buSzPts val="1700"/>
              <a:buFont typeface="Arial"/>
              <a:buChar char="•"/>
            </a:pPr>
            <a:r>
              <a:rPr lang="en-US" sz="3100" b="0" i="0" u="none" strike="noStrike" cap="none">
                <a:solidFill>
                  <a:srgbClr val="000000"/>
                </a:solidFill>
                <a:latin typeface="Overpass"/>
                <a:ea typeface="Overpass"/>
                <a:cs typeface="Overpass"/>
                <a:sym typeface="Overpass"/>
              </a:rPr>
              <a:t>This comprehensive testing framework is widely used with React applications, providing a powerful combination of assertion, mocking, and snapshot testing. </a:t>
            </a:r>
            <a:endParaRPr sz="3100" b="0" i="0" u="none" strike="noStrike" cap="none">
              <a:solidFill>
                <a:srgbClr val="000000"/>
              </a:solidFill>
              <a:latin typeface="Arial"/>
              <a:ea typeface="Arial"/>
              <a:cs typeface="Arial"/>
              <a:sym typeface="Arial"/>
            </a:endParaRPr>
          </a:p>
          <a:p>
            <a:pPr marL="342900" marR="0" lvl="0" indent="-279400" algn="l" rtl="0">
              <a:lnSpc>
                <a:spcPct val="100000"/>
              </a:lnSpc>
              <a:spcBef>
                <a:spcPts val="0"/>
              </a:spcBef>
              <a:spcAft>
                <a:spcPts val="0"/>
              </a:spcAft>
              <a:buClr>
                <a:srgbClr val="000000"/>
              </a:buClr>
              <a:buSzPts val="1000"/>
              <a:buFont typeface="Arial"/>
              <a:buNone/>
            </a:pPr>
            <a:endParaRPr sz="3100" b="0" i="0" u="none" strike="noStrike" cap="none">
              <a:solidFill>
                <a:srgbClr val="000000"/>
              </a:solidFill>
              <a:latin typeface="Overpass"/>
              <a:ea typeface="Overpass"/>
              <a:cs typeface="Overpass"/>
              <a:sym typeface="Overpass"/>
            </a:endParaRPr>
          </a:p>
          <a:p>
            <a:pPr marL="342900" marR="0" lvl="0" indent="-387350" algn="l" rtl="0">
              <a:lnSpc>
                <a:spcPct val="100000"/>
              </a:lnSpc>
              <a:spcBef>
                <a:spcPts val="0"/>
              </a:spcBef>
              <a:spcAft>
                <a:spcPts val="0"/>
              </a:spcAft>
              <a:buClr>
                <a:srgbClr val="000000"/>
              </a:buClr>
              <a:buSzPts val="1700"/>
              <a:buFont typeface="Arial"/>
              <a:buChar char="•"/>
            </a:pPr>
            <a:r>
              <a:rPr lang="en-US" sz="3100" b="0" i="0" u="none" strike="noStrike" cap="none">
                <a:solidFill>
                  <a:srgbClr val="000000"/>
                </a:solidFill>
                <a:latin typeface="Overpass"/>
                <a:ea typeface="Overpass"/>
                <a:cs typeface="Overpass"/>
                <a:sym typeface="Overpass"/>
              </a:rPr>
              <a:t>Jest offers efficient test running, built-in mocking capabilities for functions and modules, and detailed test result outputs, which are critical for React component testing.</a:t>
            </a:r>
            <a:endParaRPr sz="3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3100" b="0" i="0" u="none" strike="noStrike" cap="none">
              <a:solidFill>
                <a:srgbClr val="000000"/>
              </a:solidFill>
              <a:latin typeface="Arial"/>
              <a:ea typeface="Arial"/>
              <a:cs typeface="Arial"/>
              <a:sym typeface="Arial"/>
            </a:endParaRPr>
          </a:p>
        </p:txBody>
      </p:sp>
      <p:pic>
        <p:nvPicPr>
          <p:cNvPr id="381" name="Google Shape;381;p53"/>
          <p:cNvPicPr preferRelativeResize="0"/>
          <p:nvPr/>
        </p:nvPicPr>
        <p:blipFill rotWithShape="1">
          <a:blip r:embed="rId4">
            <a:alphaModFix/>
          </a:blip>
          <a:srcRect/>
          <a:stretch/>
        </p:blipFill>
        <p:spPr>
          <a:xfrm>
            <a:off x="11697852" y="1699440"/>
            <a:ext cx="2949752" cy="3259394"/>
          </a:xfrm>
          <a:prstGeom prst="rect">
            <a:avLst/>
          </a:prstGeom>
          <a:noFill/>
          <a:ln>
            <a:noFill/>
          </a:ln>
        </p:spPr>
      </p:pic>
      <p:sp>
        <p:nvSpPr>
          <p:cNvPr id="382" name="Google Shape;382;p53"/>
          <p:cNvSpPr txBox="1"/>
          <p:nvPr/>
        </p:nvSpPr>
        <p:spPr>
          <a:xfrm>
            <a:off x="12808935" y="4928870"/>
            <a:ext cx="1032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onsolas"/>
                <a:ea typeface="Consolas"/>
                <a:cs typeface="Consolas"/>
                <a:sym typeface="Consolas"/>
              </a:rPr>
              <a:t>Jest</a:t>
            </a:r>
            <a:endParaRPr sz="2400" b="0" i="0" u="none" strike="noStrike" cap="none">
              <a:solidFill>
                <a:srgbClr val="000000"/>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additive="base">
                                        <p:cTn id="7" dur="500"/>
                                        <p:tgtEl>
                                          <p:spTgt spid="38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82"/>
                                        </p:tgtEl>
                                        <p:attrNameLst>
                                          <p:attrName>style.visibility</p:attrName>
                                        </p:attrNameLst>
                                      </p:cBhvr>
                                      <p:to>
                                        <p:strVal val="visible"/>
                                      </p:to>
                                    </p:set>
                                    <p:anim calcmode="lin" valueType="num">
                                      <p:cBhvr additive="base">
                                        <p:cTn id="10" dur="500"/>
                                        <p:tgtEl>
                                          <p:spTgt spid="382"/>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80">
                                            <p:txEl>
                                              <p:pRg st="0" end="0"/>
                                            </p:txEl>
                                          </p:spTgt>
                                        </p:tgtEl>
                                        <p:attrNameLst>
                                          <p:attrName>style.visibility</p:attrName>
                                        </p:attrNameLst>
                                      </p:cBhvr>
                                      <p:to>
                                        <p:strVal val="visible"/>
                                      </p:to>
                                    </p:set>
                                    <p:anim calcmode="lin" valueType="num">
                                      <p:cBhvr additive="base">
                                        <p:cTn id="15" dur="500"/>
                                        <p:tgtEl>
                                          <p:spTgt spid="3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80">
                                            <p:txEl>
                                              <p:pRg st="1" end="1"/>
                                            </p:txEl>
                                          </p:spTgt>
                                        </p:tgtEl>
                                        <p:attrNameLst>
                                          <p:attrName>style.visibility</p:attrName>
                                        </p:attrNameLst>
                                      </p:cBhvr>
                                      <p:to>
                                        <p:strVal val="visible"/>
                                      </p:to>
                                    </p:set>
                                    <p:anim calcmode="lin" valueType="num">
                                      <p:cBhvr additive="base">
                                        <p:cTn id="20" dur="500"/>
                                        <p:tgtEl>
                                          <p:spTgt spid="38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0">
                                            <p:txEl>
                                              <p:pRg st="2" end="2"/>
                                            </p:txEl>
                                          </p:spTgt>
                                        </p:tgtEl>
                                        <p:attrNameLst>
                                          <p:attrName>style.visibility</p:attrName>
                                        </p:attrNameLst>
                                      </p:cBhvr>
                                      <p:to>
                                        <p:strVal val="visible"/>
                                      </p:to>
                                    </p:set>
                                    <p:anim calcmode="lin" valueType="num">
                                      <p:cBhvr additive="base">
                                        <p:cTn id="25" dur="500"/>
                                        <p:tgtEl>
                                          <p:spTgt spid="38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80">
                                            <p:txEl>
                                              <p:pRg st="3" end="3"/>
                                            </p:txEl>
                                          </p:spTgt>
                                        </p:tgtEl>
                                        <p:attrNameLst>
                                          <p:attrName>style.visibility</p:attrName>
                                        </p:attrNameLst>
                                      </p:cBhvr>
                                      <p:to>
                                        <p:strVal val="visible"/>
                                      </p:to>
                                    </p:set>
                                    <p:anim calcmode="lin" valueType="num">
                                      <p:cBhvr additive="base">
                                        <p:cTn id="30" dur="500"/>
                                        <p:tgtEl>
                                          <p:spTgt spid="38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86"/>
        <p:cNvGrpSpPr/>
        <p:nvPr/>
      </p:nvGrpSpPr>
      <p:grpSpPr>
        <a:xfrm>
          <a:off x="0" y="0"/>
          <a:ext cx="0" cy="0"/>
          <a:chOff x="0" y="0"/>
          <a:chExt cx="0" cy="0"/>
        </a:xfrm>
      </p:grpSpPr>
      <p:sp>
        <p:nvSpPr>
          <p:cNvPr id="387" name="Google Shape;387;p54"/>
          <p:cNvSpPr txBox="1"/>
          <p:nvPr/>
        </p:nvSpPr>
        <p:spPr>
          <a:xfrm>
            <a:off x="1173594" y="222112"/>
            <a:ext cx="15323574"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0"/>
              <a:buFont typeface="Arial"/>
              <a:buNone/>
            </a:pPr>
            <a:r>
              <a:rPr lang="en-US" sz="9000" b="0" i="0" u="none" strike="noStrike" cap="none">
                <a:solidFill>
                  <a:srgbClr val="000000"/>
                </a:solidFill>
                <a:latin typeface="Fredoka"/>
                <a:ea typeface="Fredoka"/>
                <a:cs typeface="Fredoka"/>
                <a:sym typeface="Fredoka"/>
              </a:rPr>
              <a:t>Testing Strategy</a:t>
            </a:r>
            <a:endParaRPr sz="9000" b="0" i="0" u="none" strike="noStrike" cap="none">
              <a:solidFill>
                <a:srgbClr val="000000"/>
              </a:solidFill>
              <a:latin typeface="Fredoka"/>
              <a:ea typeface="Fredoka"/>
              <a:cs typeface="Fredoka"/>
              <a:sym typeface="Fredoka"/>
            </a:endParaRPr>
          </a:p>
        </p:txBody>
      </p:sp>
      <p:pic>
        <p:nvPicPr>
          <p:cNvPr id="388" name="Google Shape;388;p54"/>
          <p:cNvPicPr preferRelativeResize="0"/>
          <p:nvPr/>
        </p:nvPicPr>
        <p:blipFill rotWithShape="1">
          <a:blip r:embed="rId3">
            <a:alphaModFix/>
          </a:blip>
          <a:srcRect/>
          <a:stretch/>
        </p:blipFill>
        <p:spPr>
          <a:xfrm>
            <a:off x="0" y="1852132"/>
            <a:ext cx="8214852" cy="7218126"/>
          </a:xfrm>
          <a:prstGeom prst="rect">
            <a:avLst/>
          </a:prstGeom>
          <a:noFill/>
          <a:ln>
            <a:noFill/>
          </a:ln>
        </p:spPr>
      </p:pic>
      <p:sp>
        <p:nvSpPr>
          <p:cNvPr id="389" name="Google Shape;389;p54"/>
          <p:cNvSpPr txBox="1"/>
          <p:nvPr/>
        </p:nvSpPr>
        <p:spPr>
          <a:xfrm>
            <a:off x="8421330" y="1852132"/>
            <a:ext cx="9566662" cy="849463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800"/>
              <a:buFont typeface="Arial"/>
              <a:buAutoNum type="arabicPeriod"/>
            </a:pPr>
            <a:r>
              <a:rPr lang="en-US" sz="2800" b="1" i="0" u="none" strike="noStrike" cap="none">
                <a:solidFill>
                  <a:srgbClr val="000000"/>
                </a:solidFill>
                <a:latin typeface="Overpass"/>
                <a:ea typeface="Overpass"/>
                <a:cs typeface="Overpass"/>
                <a:sym typeface="Overpass"/>
              </a:rPr>
              <a:t>Unit Testing</a:t>
            </a:r>
            <a:r>
              <a:rPr lang="en-US" sz="2800" b="0" i="0" u="none" strike="noStrike" cap="none">
                <a:solidFill>
                  <a:srgbClr val="000000"/>
                </a:solidFill>
                <a:latin typeface="Overpass"/>
                <a:ea typeface="Overpass"/>
                <a:cs typeface="Overpass"/>
                <a:sym typeface="Overpass"/>
              </a:rPr>
              <a:t>:</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Overpass"/>
                <a:ea typeface="Overpass"/>
                <a:cs typeface="Overpass"/>
                <a:sym typeface="Overpass"/>
              </a:rPr>
              <a:t>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2800"/>
              <a:buFont typeface="Noto Sans Symbols"/>
              <a:buChar char="∙"/>
            </a:pPr>
            <a:r>
              <a:rPr lang="en-US" sz="2800" b="1" i="0" u="none" strike="noStrike" cap="none">
                <a:solidFill>
                  <a:srgbClr val="000000"/>
                </a:solidFill>
                <a:latin typeface="Overpass"/>
                <a:ea typeface="Overpass"/>
                <a:cs typeface="Overpass"/>
                <a:sym typeface="Overpass"/>
              </a:rPr>
              <a:t>Objective</a:t>
            </a:r>
            <a:r>
              <a:rPr lang="en-US" sz="2800" b="0" i="0" u="none" strike="noStrike" cap="none">
                <a:solidFill>
                  <a:srgbClr val="000000"/>
                </a:solidFill>
                <a:latin typeface="Overpass"/>
                <a:ea typeface="Overpass"/>
                <a:cs typeface="Overpass"/>
                <a:sym typeface="Overpass"/>
              </a:rPr>
              <a:t>: Test individual units such as functions, components, and services to ensure they behave correctly in isolation.</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Overpass"/>
                <a:ea typeface="Overpass"/>
                <a:cs typeface="Overpass"/>
                <a:sym typeface="Overpass"/>
              </a:rPr>
              <a:t>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2800"/>
              <a:buFont typeface="Noto Sans Symbols"/>
              <a:buChar char="∙"/>
            </a:pPr>
            <a:r>
              <a:rPr lang="en-US" sz="2800" b="1" i="0" u="none" strike="noStrike" cap="none">
                <a:solidFill>
                  <a:srgbClr val="000000"/>
                </a:solidFill>
                <a:latin typeface="Overpass"/>
                <a:ea typeface="Overpass"/>
                <a:cs typeface="Overpass"/>
                <a:sym typeface="Overpass"/>
              </a:rPr>
              <a:t>Key Activities</a:t>
            </a:r>
            <a:r>
              <a:rPr lang="en-US" sz="2800" b="0" i="0" u="none" strike="noStrike" cap="none">
                <a:solidFill>
                  <a:srgbClr val="000000"/>
                </a:solidFill>
                <a:latin typeface="Overpass"/>
                <a:ea typeface="Overpass"/>
                <a:cs typeface="Overpass"/>
                <a:sym typeface="Overpass"/>
              </a:rPr>
              <a:t>:</a:t>
            </a:r>
            <a:endParaRPr sz="1400" b="0" i="0" u="none" strike="noStrike" cap="none">
              <a:solidFill>
                <a:srgbClr val="000000"/>
              </a:solidFill>
              <a:latin typeface="Arial"/>
              <a:ea typeface="Arial"/>
              <a:cs typeface="Arial"/>
              <a:sym typeface="Arial"/>
            </a:endParaRPr>
          </a:p>
          <a:p>
            <a:pPr marL="13716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Overpass"/>
                <a:ea typeface="Overpass"/>
                <a:cs typeface="Overpass"/>
                <a:sym typeface="Overpass"/>
              </a:rPr>
              <a:t> </a:t>
            </a:r>
            <a:endParaRPr sz="1400" b="0" i="0" u="none" strike="noStrike" cap="none">
              <a:solidFill>
                <a:srgbClr val="000000"/>
              </a:solidFill>
              <a:latin typeface="Arial"/>
              <a:ea typeface="Arial"/>
              <a:cs typeface="Arial"/>
              <a:sym typeface="Arial"/>
            </a:endParaRPr>
          </a:p>
          <a:p>
            <a:pPr marL="1143000" marR="0" lvl="2" indent="-228600" algn="l" rtl="0">
              <a:lnSpc>
                <a:spcPct val="100000"/>
              </a:lnSpc>
              <a:spcBef>
                <a:spcPts val="0"/>
              </a:spcBef>
              <a:spcAft>
                <a:spcPts val="0"/>
              </a:spcAft>
              <a:buClr>
                <a:srgbClr val="000000"/>
              </a:buClr>
              <a:buSzPts val="1000"/>
              <a:buFont typeface="Noto Sans Symbols"/>
              <a:buChar char="▪"/>
            </a:pPr>
            <a:r>
              <a:rPr lang="en-US" sz="2800" b="1" i="0" u="none" strike="noStrike" cap="none">
                <a:solidFill>
                  <a:srgbClr val="000000"/>
                </a:solidFill>
                <a:latin typeface="Overpass"/>
                <a:ea typeface="Overpass"/>
                <a:cs typeface="Overpass"/>
                <a:sym typeface="Overpass"/>
              </a:rPr>
              <a:t>Testing React Components</a:t>
            </a:r>
            <a:r>
              <a:rPr lang="en-US" sz="2800" b="0" i="0" u="none" strike="noStrike" cap="none">
                <a:solidFill>
                  <a:srgbClr val="000000"/>
                </a:solidFill>
                <a:latin typeface="Overpass"/>
                <a:ea typeface="Overpass"/>
                <a:cs typeface="Overpass"/>
                <a:sym typeface="Overpass"/>
              </a:rPr>
              <a:t>: Verify that React components render correctly given a set of props or state changes.</a:t>
            </a:r>
            <a:endParaRPr sz="1400" b="0" i="0" u="none" strike="noStrike" cap="none">
              <a:solidFill>
                <a:srgbClr val="000000"/>
              </a:solidFill>
              <a:latin typeface="Arial"/>
              <a:ea typeface="Arial"/>
              <a:cs typeface="Arial"/>
              <a:sym typeface="Arial"/>
            </a:endParaRPr>
          </a:p>
          <a:p>
            <a:pPr marL="13716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Overpass"/>
                <a:ea typeface="Overpass"/>
                <a:cs typeface="Overpass"/>
                <a:sym typeface="Overpass"/>
              </a:rPr>
              <a:t> </a:t>
            </a:r>
            <a:endParaRPr sz="1400" b="0" i="0" u="none" strike="noStrike" cap="none">
              <a:solidFill>
                <a:srgbClr val="000000"/>
              </a:solidFill>
              <a:latin typeface="Arial"/>
              <a:ea typeface="Arial"/>
              <a:cs typeface="Arial"/>
              <a:sym typeface="Arial"/>
            </a:endParaRPr>
          </a:p>
          <a:p>
            <a:pPr marL="1143000" marR="0" lvl="2" indent="-228600" algn="l" rtl="0">
              <a:lnSpc>
                <a:spcPct val="100000"/>
              </a:lnSpc>
              <a:spcBef>
                <a:spcPts val="0"/>
              </a:spcBef>
              <a:spcAft>
                <a:spcPts val="0"/>
              </a:spcAft>
              <a:buClr>
                <a:srgbClr val="000000"/>
              </a:buClr>
              <a:buSzPts val="1000"/>
              <a:buFont typeface="Noto Sans Symbols"/>
              <a:buChar char="▪"/>
            </a:pPr>
            <a:r>
              <a:rPr lang="en-US" sz="2800" b="1" i="0" u="none" strike="noStrike" cap="none">
                <a:solidFill>
                  <a:srgbClr val="000000"/>
                </a:solidFill>
                <a:latin typeface="Overpass"/>
                <a:ea typeface="Overpass"/>
                <a:cs typeface="Overpass"/>
                <a:sym typeface="Overpass"/>
              </a:rPr>
              <a:t>Function Validation</a:t>
            </a:r>
            <a:r>
              <a:rPr lang="en-US" sz="2800" b="0" i="0" u="none" strike="noStrike" cap="none">
                <a:solidFill>
                  <a:srgbClr val="000000"/>
                </a:solidFill>
                <a:latin typeface="Overpass"/>
                <a:ea typeface="Overpass"/>
                <a:cs typeface="Overpass"/>
                <a:sym typeface="Overpass"/>
              </a:rPr>
              <a:t>: Test utility functions, input validation, business logic, and transformations, ensuring expected outcomes for various inputs.</a:t>
            </a:r>
            <a:endParaRPr sz="1400" b="0" i="0" u="none" strike="noStrike" cap="none">
              <a:solidFill>
                <a:srgbClr val="000000"/>
              </a:solidFill>
              <a:latin typeface="Arial"/>
              <a:ea typeface="Arial"/>
              <a:cs typeface="Arial"/>
              <a:sym typeface="Arial"/>
            </a:endParaRPr>
          </a:p>
          <a:p>
            <a:pPr marL="1143000" marR="0" lvl="2" indent="-165100" algn="l" rtl="0">
              <a:lnSpc>
                <a:spcPct val="100000"/>
              </a:lnSpc>
              <a:spcBef>
                <a:spcPts val="0"/>
              </a:spcBef>
              <a:spcAft>
                <a:spcPts val="0"/>
              </a:spcAft>
              <a:buClr>
                <a:srgbClr val="000000"/>
              </a:buClr>
              <a:buSzPts val="1000"/>
              <a:buFont typeface="Noto Sans Symbols"/>
              <a:buNone/>
            </a:pPr>
            <a:endParaRPr sz="2800" b="1" i="0" u="none" strike="noStrike" cap="none">
              <a:solidFill>
                <a:srgbClr val="000000"/>
              </a:solidFill>
              <a:latin typeface="Overpass"/>
              <a:ea typeface="Overpass"/>
              <a:cs typeface="Overpass"/>
              <a:sym typeface="Overpass"/>
            </a:endParaRPr>
          </a:p>
          <a:p>
            <a:pPr marL="1143000" marR="0" lvl="2" indent="-228600" algn="l" rtl="0">
              <a:lnSpc>
                <a:spcPct val="100000"/>
              </a:lnSpc>
              <a:spcBef>
                <a:spcPts val="0"/>
              </a:spcBef>
              <a:spcAft>
                <a:spcPts val="0"/>
              </a:spcAft>
              <a:buClr>
                <a:srgbClr val="000000"/>
              </a:buClr>
              <a:buSzPts val="1000"/>
              <a:buFont typeface="Noto Sans Symbols"/>
              <a:buChar char="▪"/>
            </a:pPr>
            <a:r>
              <a:rPr lang="en-US" sz="2800" b="1" i="0" u="none" strike="noStrike" cap="none">
                <a:solidFill>
                  <a:srgbClr val="000000"/>
                </a:solidFill>
                <a:latin typeface="Overpass"/>
                <a:ea typeface="Overpass"/>
                <a:cs typeface="Overpass"/>
                <a:sym typeface="Overpass"/>
              </a:rPr>
              <a:t>Mocking</a:t>
            </a:r>
            <a:r>
              <a:rPr lang="en-US" sz="2800" b="0" i="0" u="none" strike="noStrike" cap="none">
                <a:solidFill>
                  <a:srgbClr val="000000"/>
                </a:solidFill>
                <a:latin typeface="Overpass"/>
                <a:ea typeface="Overpass"/>
                <a:cs typeface="Overpass"/>
                <a:sym typeface="Overpass"/>
              </a:rPr>
              <a:t>: Employ Jest’s mock functions to simulate dependent services, APIs, or module behaviours during testing.</a:t>
            </a:r>
            <a:r>
              <a:rPr lang="en-US" sz="2800" b="1" i="0" u="none" strike="noStrike" cap="none">
                <a:solidFill>
                  <a:srgbClr val="000000"/>
                </a:solidFill>
                <a:latin typeface="Overpass"/>
                <a:ea typeface="Overpass"/>
                <a:cs typeface="Overpass"/>
                <a:sym typeface="Overpass"/>
              </a:rPr>
              <a:t> </a:t>
            </a:r>
            <a:endParaRPr sz="2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
                                            <p:txEl>
                                              <p:pRg st="0" end="0"/>
                                            </p:txEl>
                                          </p:spTgt>
                                        </p:tgtEl>
                                        <p:attrNameLst>
                                          <p:attrName>style.visibility</p:attrName>
                                        </p:attrNameLst>
                                      </p:cBhvr>
                                      <p:to>
                                        <p:strVal val="visible"/>
                                      </p:to>
                                    </p:set>
                                    <p:anim calcmode="lin" valueType="num">
                                      <p:cBhvr additive="base">
                                        <p:cTn id="7" dur="500"/>
                                        <p:tgtEl>
                                          <p:spTgt spid="38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9">
                                            <p:txEl>
                                              <p:pRg st="1" end="1"/>
                                            </p:txEl>
                                          </p:spTgt>
                                        </p:tgtEl>
                                        <p:attrNameLst>
                                          <p:attrName>style.visibility</p:attrName>
                                        </p:attrNameLst>
                                      </p:cBhvr>
                                      <p:to>
                                        <p:strVal val="visible"/>
                                      </p:to>
                                    </p:set>
                                    <p:anim calcmode="lin" valueType="num">
                                      <p:cBhvr additive="base">
                                        <p:cTn id="12" dur="500"/>
                                        <p:tgtEl>
                                          <p:spTgt spid="38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9">
                                            <p:txEl>
                                              <p:pRg st="2" end="2"/>
                                            </p:txEl>
                                          </p:spTgt>
                                        </p:tgtEl>
                                        <p:attrNameLst>
                                          <p:attrName>style.visibility</p:attrName>
                                        </p:attrNameLst>
                                      </p:cBhvr>
                                      <p:to>
                                        <p:strVal val="visible"/>
                                      </p:to>
                                    </p:set>
                                    <p:anim calcmode="lin" valueType="num">
                                      <p:cBhvr additive="base">
                                        <p:cTn id="17" dur="500"/>
                                        <p:tgtEl>
                                          <p:spTgt spid="38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89">
                                            <p:txEl>
                                              <p:pRg st="3" end="3"/>
                                            </p:txEl>
                                          </p:spTgt>
                                        </p:tgtEl>
                                        <p:attrNameLst>
                                          <p:attrName>style.visibility</p:attrName>
                                        </p:attrNameLst>
                                      </p:cBhvr>
                                      <p:to>
                                        <p:strVal val="visible"/>
                                      </p:to>
                                    </p:set>
                                    <p:anim calcmode="lin" valueType="num">
                                      <p:cBhvr additive="base">
                                        <p:cTn id="22" dur="500"/>
                                        <p:tgtEl>
                                          <p:spTgt spid="38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89">
                                            <p:txEl>
                                              <p:pRg st="4" end="4"/>
                                            </p:txEl>
                                          </p:spTgt>
                                        </p:tgtEl>
                                        <p:attrNameLst>
                                          <p:attrName>style.visibility</p:attrName>
                                        </p:attrNameLst>
                                      </p:cBhvr>
                                      <p:to>
                                        <p:strVal val="visible"/>
                                      </p:to>
                                    </p:set>
                                    <p:anim calcmode="lin" valueType="num">
                                      <p:cBhvr additive="base">
                                        <p:cTn id="27" dur="500"/>
                                        <p:tgtEl>
                                          <p:spTgt spid="38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89">
                                            <p:txEl>
                                              <p:pRg st="5" end="5"/>
                                            </p:txEl>
                                          </p:spTgt>
                                        </p:tgtEl>
                                        <p:attrNameLst>
                                          <p:attrName>style.visibility</p:attrName>
                                        </p:attrNameLst>
                                      </p:cBhvr>
                                      <p:to>
                                        <p:strVal val="visible"/>
                                      </p:to>
                                    </p:set>
                                    <p:anim calcmode="lin" valueType="num">
                                      <p:cBhvr additive="base">
                                        <p:cTn id="32" dur="500"/>
                                        <p:tgtEl>
                                          <p:spTgt spid="38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89">
                                            <p:txEl>
                                              <p:pRg st="6" end="6"/>
                                            </p:txEl>
                                          </p:spTgt>
                                        </p:tgtEl>
                                        <p:attrNameLst>
                                          <p:attrName>style.visibility</p:attrName>
                                        </p:attrNameLst>
                                      </p:cBhvr>
                                      <p:to>
                                        <p:strVal val="visible"/>
                                      </p:to>
                                    </p:set>
                                    <p:anim calcmode="lin" valueType="num">
                                      <p:cBhvr additive="base">
                                        <p:cTn id="37" dur="500"/>
                                        <p:tgtEl>
                                          <p:spTgt spid="38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89">
                                            <p:txEl>
                                              <p:pRg st="7" end="7"/>
                                            </p:txEl>
                                          </p:spTgt>
                                        </p:tgtEl>
                                        <p:attrNameLst>
                                          <p:attrName>style.visibility</p:attrName>
                                        </p:attrNameLst>
                                      </p:cBhvr>
                                      <p:to>
                                        <p:strVal val="visible"/>
                                      </p:to>
                                    </p:set>
                                    <p:anim calcmode="lin" valueType="num">
                                      <p:cBhvr additive="base">
                                        <p:cTn id="42" dur="500"/>
                                        <p:tgtEl>
                                          <p:spTgt spid="38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89">
                                            <p:txEl>
                                              <p:pRg st="8" end="8"/>
                                            </p:txEl>
                                          </p:spTgt>
                                        </p:tgtEl>
                                        <p:attrNameLst>
                                          <p:attrName>style.visibility</p:attrName>
                                        </p:attrNameLst>
                                      </p:cBhvr>
                                      <p:to>
                                        <p:strVal val="visible"/>
                                      </p:to>
                                    </p:set>
                                    <p:anim calcmode="lin" valueType="num">
                                      <p:cBhvr additive="base">
                                        <p:cTn id="47" dur="500"/>
                                        <p:tgtEl>
                                          <p:spTgt spid="38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89">
                                            <p:txEl>
                                              <p:pRg st="9" end="9"/>
                                            </p:txEl>
                                          </p:spTgt>
                                        </p:tgtEl>
                                        <p:attrNameLst>
                                          <p:attrName>style.visibility</p:attrName>
                                        </p:attrNameLst>
                                      </p:cBhvr>
                                      <p:to>
                                        <p:strVal val="visible"/>
                                      </p:to>
                                    </p:set>
                                    <p:anim calcmode="lin" valueType="num">
                                      <p:cBhvr additive="base">
                                        <p:cTn id="52" dur="500"/>
                                        <p:tgtEl>
                                          <p:spTgt spid="38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89">
                                            <p:txEl>
                                              <p:pRg st="10" end="10"/>
                                            </p:txEl>
                                          </p:spTgt>
                                        </p:tgtEl>
                                        <p:attrNameLst>
                                          <p:attrName>style.visibility</p:attrName>
                                        </p:attrNameLst>
                                      </p:cBhvr>
                                      <p:to>
                                        <p:strVal val="visible"/>
                                      </p:to>
                                    </p:set>
                                    <p:anim calcmode="lin" valueType="num">
                                      <p:cBhvr additive="base">
                                        <p:cTn id="57" dur="500"/>
                                        <p:tgtEl>
                                          <p:spTgt spid="38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89">
                                            <p:txEl>
                                              <p:pRg st="11" end="11"/>
                                            </p:txEl>
                                          </p:spTgt>
                                        </p:tgtEl>
                                        <p:attrNameLst>
                                          <p:attrName>style.visibility</p:attrName>
                                        </p:attrNameLst>
                                      </p:cBhvr>
                                      <p:to>
                                        <p:strVal val="visible"/>
                                      </p:to>
                                    </p:set>
                                    <p:anim calcmode="lin" valueType="num">
                                      <p:cBhvr additive="base">
                                        <p:cTn id="62" dur="500"/>
                                        <p:tgtEl>
                                          <p:spTgt spid="389">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93"/>
        <p:cNvGrpSpPr/>
        <p:nvPr/>
      </p:nvGrpSpPr>
      <p:grpSpPr>
        <a:xfrm>
          <a:off x="0" y="0"/>
          <a:ext cx="0" cy="0"/>
          <a:chOff x="0" y="0"/>
          <a:chExt cx="0" cy="0"/>
        </a:xfrm>
      </p:grpSpPr>
      <p:sp>
        <p:nvSpPr>
          <p:cNvPr id="394" name="Google Shape;394;p55"/>
          <p:cNvSpPr txBox="1"/>
          <p:nvPr/>
        </p:nvSpPr>
        <p:spPr>
          <a:xfrm>
            <a:off x="2636274" y="178442"/>
            <a:ext cx="13015451" cy="6771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3800" b="1" i="0" u="none" strike="noStrike" cap="none">
                <a:solidFill>
                  <a:schemeClr val="dk1"/>
                </a:solidFill>
                <a:latin typeface="Calibri"/>
                <a:ea typeface="Calibri"/>
                <a:cs typeface="Calibri"/>
                <a:sym typeface="Calibri"/>
              </a:rPr>
              <a:t>How’s Testing done for the Application</a:t>
            </a:r>
            <a:endParaRPr/>
          </a:p>
        </p:txBody>
      </p:sp>
      <p:sp>
        <p:nvSpPr>
          <p:cNvPr id="395" name="Google Shape;395;p55"/>
          <p:cNvSpPr txBox="1"/>
          <p:nvPr/>
        </p:nvSpPr>
        <p:spPr>
          <a:xfrm>
            <a:off x="560325" y="1612550"/>
            <a:ext cx="17537100" cy="1077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4300">
                <a:solidFill>
                  <a:schemeClr val="dk1"/>
                </a:solidFill>
                <a:latin typeface="Calibri"/>
                <a:ea typeface="Calibri"/>
                <a:cs typeface="Calibri"/>
                <a:sym typeface="Calibri"/>
              </a:rPr>
              <a:t>The provided test code for your food ordering app is checking if a specific text, learn react, is rendered in the application. However, in your App.js, there is no content related to "learn react" being rendered. To make the test relevant and properly implemented for your application, you should:</a:t>
            </a:r>
            <a:endParaRPr sz="4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4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4300">
                <a:solidFill>
                  <a:schemeClr val="dk1"/>
                </a:solidFill>
                <a:latin typeface="Calibri"/>
                <a:ea typeface="Calibri"/>
                <a:cs typeface="Calibri"/>
                <a:sym typeface="Calibri"/>
              </a:rPr>
              <a:t>1. Update the test to reflect the actual structure or content of your application.</a:t>
            </a:r>
            <a:endParaRPr sz="4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4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4300">
              <a:solidFill>
                <a:schemeClr val="dk1"/>
              </a:solidFill>
              <a:latin typeface="Calibri"/>
              <a:ea typeface="Calibri"/>
              <a:cs typeface="Calibri"/>
              <a:sym typeface="Calibri"/>
            </a:endParaRPr>
          </a:p>
          <a:p>
            <a:pPr marL="0" lvl="0" indent="0" algn="l" rtl="0">
              <a:spcBef>
                <a:spcPts val="0"/>
              </a:spcBef>
              <a:spcAft>
                <a:spcPts val="0"/>
              </a:spcAft>
              <a:buNone/>
            </a:pPr>
            <a:r>
              <a:rPr lang="en-US" sz="4300">
                <a:solidFill>
                  <a:schemeClr val="dk1"/>
                </a:solidFill>
                <a:latin typeface="Calibri"/>
                <a:ea typeface="Calibri"/>
                <a:cs typeface="Calibri"/>
                <a:sym typeface="Calibri"/>
              </a:rPr>
              <a:t>2. Ensure the text or elements you are testing for actually exist in your rendered App.js components.</a:t>
            </a:r>
            <a:endParaRPr sz="4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4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4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4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4300">
              <a:solidFill>
                <a:schemeClr val="dk1"/>
              </a:solidFill>
              <a:latin typeface="Calibri"/>
              <a:ea typeface="Calibri"/>
              <a:cs typeface="Calibri"/>
              <a:sym typeface="Calibri"/>
            </a:endParaRPr>
          </a:p>
          <a:p>
            <a:pPr marL="0" lvl="0" indent="0" algn="l" rtl="0">
              <a:spcBef>
                <a:spcPts val="0"/>
              </a:spcBef>
              <a:spcAft>
                <a:spcPts val="0"/>
              </a:spcAft>
              <a:buNone/>
            </a:pPr>
            <a:endParaRPr sz="43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399"/>
        <p:cNvGrpSpPr/>
        <p:nvPr/>
      </p:nvGrpSpPr>
      <p:grpSpPr>
        <a:xfrm>
          <a:off x="0" y="0"/>
          <a:ext cx="0" cy="0"/>
          <a:chOff x="0" y="0"/>
          <a:chExt cx="0" cy="0"/>
        </a:xfrm>
      </p:grpSpPr>
      <p:sp>
        <p:nvSpPr>
          <p:cNvPr id="400" name="Google Shape;400;p56"/>
          <p:cNvSpPr txBox="1"/>
          <p:nvPr/>
        </p:nvSpPr>
        <p:spPr>
          <a:xfrm>
            <a:off x="132600" y="243825"/>
            <a:ext cx="17876700" cy="1068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200" b="1">
                <a:solidFill>
                  <a:schemeClr val="dk1"/>
                </a:solidFill>
                <a:latin typeface="Calibri"/>
                <a:ea typeface="Calibri"/>
                <a:cs typeface="Calibri"/>
                <a:sym typeface="Calibri"/>
              </a:rPr>
              <a:t>Adjusted Test</a:t>
            </a:r>
            <a:endParaRPr sz="2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import { render, screen } from '@testing-library/react';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import { BrowserRouter } from 'react-router-dom'; // Needed for routing</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import App from './App';</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test('renders Navbar component', () =&gt; {</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render(</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&lt;BrowserRouter&gt; </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&lt;App /&gt;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&lt;/BrowserRouter&gt;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 Test if Navbar is rendered</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const navbarElement = screen.getByText(/Home/i); // Adjust the text to something in your Navbar</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expect(navbarElement).toBeInTheDocument();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test('renders the Home page by default', () =&gt; {</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render(</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&lt;BrowserRouter&gt;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&lt;App /&gt;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&lt;/BrowserRouter&gt;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 Test if the Home component is rendered by default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const homePageElement = screen.getByText(/Welcome/i); // Replace "Welcome" with a recognizable text in your Home page</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expect(homePageElement).toBeInTheDocument();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404"/>
        <p:cNvGrpSpPr/>
        <p:nvPr/>
      </p:nvGrpSpPr>
      <p:grpSpPr>
        <a:xfrm>
          <a:off x="0" y="0"/>
          <a:ext cx="0" cy="0"/>
          <a:chOff x="0" y="0"/>
          <a:chExt cx="0" cy="0"/>
        </a:xfrm>
      </p:grpSpPr>
      <p:sp>
        <p:nvSpPr>
          <p:cNvPr id="405" name="Google Shape;405;p57"/>
          <p:cNvSpPr txBox="1"/>
          <p:nvPr/>
        </p:nvSpPr>
        <p:spPr>
          <a:xfrm>
            <a:off x="132600" y="243825"/>
            <a:ext cx="17876700" cy="988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chemeClr val="dk1"/>
                </a:solidFill>
                <a:latin typeface="Calibri"/>
                <a:ea typeface="Calibri"/>
                <a:cs typeface="Calibri"/>
                <a:sym typeface="Calibri"/>
              </a:rPr>
              <a:t>Explanation:</a:t>
            </a:r>
            <a:endParaRPr sz="30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1. Routing with BrowserRouter: Since your app uses react-router-dom for routing, the test needs to wrap App in a BrowserRouter to simulate navigation.</a:t>
            </a: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2. Text Matching: Replace /Home/i or /Welcome/i with actual text or elements rendered by your Navbar or Home component. These matchers should target real visible content in your application.</a:t>
            </a: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3. Component Testing: If your Home or Navbar components render specific text (like "Welcome to our app" or "Cart"), you can test for that text.</a:t>
            </a: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b="1">
                <a:solidFill>
                  <a:schemeClr val="dk1"/>
                </a:solidFill>
                <a:latin typeface="Calibri"/>
                <a:ea typeface="Calibri"/>
                <a:cs typeface="Calibri"/>
                <a:sym typeface="Calibri"/>
              </a:rPr>
              <a:t>Adding Relevant Content for Testing</a:t>
            </a:r>
            <a:endParaRPr sz="3000" b="1">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If App.js lacks a default rendered page or content, you might consider adding a default route (like /) with some text:</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b="1">
                <a:solidFill>
                  <a:schemeClr val="dk1"/>
                </a:solidFill>
                <a:latin typeface="Calibri"/>
                <a:ea typeface="Calibri"/>
                <a:cs typeface="Calibri"/>
                <a:sym typeface="Calibri"/>
              </a:rPr>
              <a:t>Updated App.js</a:t>
            </a:r>
            <a:endParaRPr sz="3000" b="1">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import { Route, Routes } from 'react-router-dom';</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import './App.css';</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import Navbar from './components/Navbar';</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import Home from './pages/Home';</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 other imports...</a:t>
            </a:r>
            <a:endParaRPr sz="30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409"/>
        <p:cNvGrpSpPr/>
        <p:nvPr/>
      </p:nvGrpSpPr>
      <p:grpSpPr>
        <a:xfrm>
          <a:off x="0" y="0"/>
          <a:ext cx="0" cy="0"/>
          <a:chOff x="0" y="0"/>
          <a:chExt cx="0" cy="0"/>
        </a:xfrm>
      </p:grpSpPr>
      <p:sp>
        <p:nvSpPr>
          <p:cNvPr id="410" name="Google Shape;410;p58"/>
          <p:cNvSpPr txBox="1"/>
          <p:nvPr/>
        </p:nvSpPr>
        <p:spPr>
          <a:xfrm>
            <a:off x="132600" y="243825"/>
            <a:ext cx="17876700" cy="988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function App() {</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return (</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&lt;div className="App"&gt;</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&lt;Navbar /&gt;</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&lt;Routes&gt;</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&lt;Route path="/" element={&lt;Home /&gt;} /&gt; {/* Default Home Route */}</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&lt;Route path="/auth" element={&lt;Authentication /&gt;} /&gt;</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&lt;Route path="/cart" element={&lt;Cart /&gt;} /&gt;</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 Other Routes */}</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&lt;/Routes&gt;</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&lt;/div&gt;</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  );</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export default App;</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b="1">
                <a:solidFill>
                  <a:schemeClr val="dk1"/>
                </a:solidFill>
                <a:latin typeface="Calibri"/>
                <a:ea typeface="Calibri"/>
                <a:cs typeface="Calibri"/>
                <a:sym typeface="Calibri"/>
              </a:rPr>
              <a:t>Test Results</a:t>
            </a:r>
            <a:endParaRPr sz="30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When you run the updated test, it will verify:</a:t>
            </a: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a:p>
            <a:pPr marL="457200" lvl="0" indent="-419100" algn="l"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Whether the Navbar renders correctly.</a:t>
            </a:r>
            <a:endParaRPr sz="3000">
              <a:solidFill>
                <a:schemeClr val="dk1"/>
              </a:solidFill>
              <a:latin typeface="Calibri"/>
              <a:ea typeface="Calibri"/>
              <a:cs typeface="Calibri"/>
              <a:sym typeface="Calibri"/>
            </a:endParaRPr>
          </a:p>
          <a:p>
            <a:pPr marL="457200" lvl="0" indent="-419100" algn="l"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Whether the Home page is the default content when no specific route is selected.</a:t>
            </a:r>
            <a:endParaRPr sz="3000">
              <a:solidFill>
                <a:schemeClr val="dk1"/>
              </a:solidFill>
              <a:latin typeface="Calibri"/>
              <a:ea typeface="Calibri"/>
              <a:cs typeface="Calibri"/>
              <a:sym typeface="Calibri"/>
            </a:endParaRPr>
          </a:p>
          <a:p>
            <a:pPr marL="457200" lvl="0" indent="-419100" algn="l"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This ensures your tests align with your app's actual functionality.</a:t>
            </a:r>
            <a:endParaRPr sz="30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414"/>
        <p:cNvGrpSpPr/>
        <p:nvPr/>
      </p:nvGrpSpPr>
      <p:grpSpPr>
        <a:xfrm>
          <a:off x="0" y="0"/>
          <a:ext cx="0" cy="0"/>
          <a:chOff x="0" y="0"/>
          <a:chExt cx="0" cy="0"/>
        </a:xfrm>
      </p:grpSpPr>
      <p:pic>
        <p:nvPicPr>
          <p:cNvPr id="415" name="Google Shape;415;p59"/>
          <p:cNvPicPr preferRelativeResize="0"/>
          <p:nvPr/>
        </p:nvPicPr>
        <p:blipFill rotWithShape="1">
          <a:blip r:embed="rId3">
            <a:alphaModFix/>
          </a:blip>
          <a:srcRect/>
          <a:stretch/>
        </p:blipFill>
        <p:spPr>
          <a:xfrm rot="-7408585">
            <a:off x="3880637" y="-2601676"/>
            <a:ext cx="11413679" cy="13313942"/>
          </a:xfrm>
          <a:prstGeom prst="rect">
            <a:avLst/>
          </a:prstGeom>
          <a:noFill/>
          <a:ln>
            <a:noFill/>
          </a:ln>
        </p:spPr>
      </p:pic>
      <p:sp>
        <p:nvSpPr>
          <p:cNvPr id="416" name="Google Shape;416;p59"/>
          <p:cNvSpPr/>
          <p:nvPr/>
        </p:nvSpPr>
        <p:spPr>
          <a:xfrm>
            <a:off x="4689230" y="2508739"/>
            <a:ext cx="9730153" cy="37856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0" i="1" u="none" strike="noStrike" cap="none">
                <a:solidFill>
                  <a:srgbClr val="FF0000"/>
                </a:solidFill>
                <a:latin typeface="Consolas"/>
                <a:ea typeface="Consolas"/>
                <a:cs typeface="Consolas"/>
                <a:sym typeface="Consolas"/>
              </a:rPr>
              <a:t>“As Thomas Alva Edison has tried 1000 to 10,000 times to build a light bulb, we tried 4 times (i.e. solved 4 mistakes)to create and make our app work. So, let’s see the technical issues faced by us”</a:t>
            </a:r>
            <a:endParaRPr sz="4000" b="0" i="1" u="none" strike="noStrike" cap="none">
              <a:solidFill>
                <a:srgbClr val="FF0000"/>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420"/>
        <p:cNvGrpSpPr/>
        <p:nvPr/>
      </p:nvGrpSpPr>
      <p:grpSpPr>
        <a:xfrm>
          <a:off x="0" y="0"/>
          <a:ext cx="0" cy="0"/>
          <a:chOff x="0" y="0"/>
          <a:chExt cx="0" cy="0"/>
        </a:xfrm>
      </p:grpSpPr>
      <p:sp>
        <p:nvSpPr>
          <p:cNvPr id="421" name="Google Shape;421;p60"/>
          <p:cNvSpPr txBox="1"/>
          <p:nvPr/>
        </p:nvSpPr>
        <p:spPr>
          <a:xfrm>
            <a:off x="1482213" y="222112"/>
            <a:ext cx="15323574"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0"/>
              <a:buFont typeface="Arial"/>
              <a:buNone/>
            </a:pPr>
            <a:r>
              <a:rPr lang="en-US" sz="9000" b="0" i="0" u="none" strike="noStrike" cap="none">
                <a:solidFill>
                  <a:srgbClr val="000000"/>
                </a:solidFill>
                <a:latin typeface="Fredoka"/>
                <a:ea typeface="Fredoka"/>
                <a:cs typeface="Fredoka"/>
                <a:sym typeface="Fredoka"/>
              </a:rPr>
              <a:t>Technical Issues</a:t>
            </a:r>
            <a:endParaRPr sz="9000" b="0" i="0" u="none" strike="noStrike" cap="none">
              <a:solidFill>
                <a:srgbClr val="000000"/>
              </a:solidFill>
              <a:latin typeface="Fredoka"/>
              <a:ea typeface="Fredoka"/>
              <a:cs typeface="Fredoka"/>
              <a:sym typeface="Fredoka"/>
            </a:endParaRPr>
          </a:p>
        </p:txBody>
      </p:sp>
      <p:pic>
        <p:nvPicPr>
          <p:cNvPr id="422" name="Google Shape;422;p60"/>
          <p:cNvPicPr preferRelativeResize="0"/>
          <p:nvPr/>
        </p:nvPicPr>
        <p:blipFill rotWithShape="1">
          <a:blip r:embed="rId3">
            <a:alphaModFix/>
          </a:blip>
          <a:srcRect/>
          <a:stretch/>
        </p:blipFill>
        <p:spPr>
          <a:xfrm>
            <a:off x="270879" y="2294111"/>
            <a:ext cx="6823096" cy="4696623"/>
          </a:xfrm>
          <a:prstGeom prst="rect">
            <a:avLst/>
          </a:prstGeom>
          <a:noFill/>
          <a:ln>
            <a:noFill/>
          </a:ln>
        </p:spPr>
      </p:pic>
      <p:sp>
        <p:nvSpPr>
          <p:cNvPr id="423" name="Google Shape;423;p60"/>
          <p:cNvSpPr txBox="1"/>
          <p:nvPr/>
        </p:nvSpPr>
        <p:spPr>
          <a:xfrm>
            <a:off x="7498080" y="1699440"/>
            <a:ext cx="10408920" cy="758669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Arial"/>
              <a:buAutoNum type="arabicPeriod"/>
            </a:pPr>
            <a:r>
              <a:rPr lang="en-US" sz="2200" b="1" i="0" u="none" strike="noStrike" cap="none">
                <a:solidFill>
                  <a:srgbClr val="000000"/>
                </a:solidFill>
                <a:latin typeface="Overpass"/>
                <a:ea typeface="Overpass"/>
                <a:cs typeface="Overpass"/>
                <a:sym typeface="Overpass"/>
              </a:rPr>
              <a:t>State Management</a:t>
            </a:r>
            <a:r>
              <a:rPr lang="en-US" sz="2200" b="0" i="0" u="none" strike="noStrike" cap="none">
                <a:solidFill>
                  <a:srgbClr val="000000"/>
                </a:solidFill>
                <a:latin typeface="Overpass"/>
                <a:ea typeface="Overpass"/>
                <a:cs typeface="Overpass"/>
                <a:sym typeface="Overpas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verpass"/>
                <a:ea typeface="Overpass"/>
                <a:cs typeface="Overpass"/>
                <a:sym typeface="Overpass"/>
              </a:rPr>
              <a:t>                </a:t>
            </a:r>
            <a:r>
              <a:rPr lang="en-US" sz="2200" b="0" i="0" u="none" strike="noStrike" cap="none">
                <a:solidFill>
                  <a:srgbClr val="000000"/>
                </a:solidFill>
                <a:latin typeface="Overpass"/>
                <a:ea typeface="Overpass"/>
                <a:cs typeface="Overpass"/>
                <a:sym typeface="Overpass"/>
              </a:rPr>
              <a:t>Managing and synchronizing application state across numerous components, especially in large applications, can be difficult due to prop drilling and maintaining UI consistency.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verpass"/>
                <a:ea typeface="Overpass"/>
                <a:cs typeface="Overpass"/>
                <a:sym typeface="Overpass"/>
              </a:rPr>
              <a:t>2.    Database Schema Complexity:</a:t>
            </a:r>
            <a:endParaRPr sz="2200" b="0" i="0" u="none" strike="noStrike" cap="none">
              <a:solidFill>
                <a:srgbClr val="000000"/>
              </a:solidFill>
              <a:latin typeface="Overpass"/>
              <a:ea typeface="Overpass"/>
              <a:cs typeface="Overpass"/>
              <a:sym typeface="Overpass"/>
            </a:endParaRPr>
          </a:p>
          <a:p>
            <a:pPr marL="913764"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verpass"/>
                <a:ea typeface="Overpass"/>
                <a:cs typeface="Overpass"/>
                <a:sym typeface="Overpass"/>
              </a:rPr>
              <a:t> </a:t>
            </a:r>
            <a:endParaRPr sz="1400" b="0" i="0" u="none" strike="noStrike" cap="none">
              <a:solidFill>
                <a:srgbClr val="000000"/>
              </a:solidFill>
              <a:latin typeface="Arial"/>
              <a:ea typeface="Arial"/>
              <a:cs typeface="Arial"/>
              <a:sym typeface="Arial"/>
            </a:endParaRPr>
          </a:p>
          <a:p>
            <a:pPr marL="1257300" marR="0" lvl="2" indent="-342900" algn="l" rtl="0">
              <a:lnSpc>
                <a:spcPct val="100000"/>
              </a:lnSpc>
              <a:spcBef>
                <a:spcPts val="0"/>
              </a:spcBef>
              <a:spcAft>
                <a:spcPts val="0"/>
              </a:spcAft>
              <a:buClr>
                <a:srgbClr val="000000"/>
              </a:buClr>
              <a:buSzPts val="1000"/>
              <a:buFont typeface="Arial"/>
              <a:buChar char="•"/>
            </a:pPr>
            <a:r>
              <a:rPr lang="en-US" sz="2200" b="0" i="0" u="none" strike="noStrike" cap="none">
                <a:solidFill>
                  <a:srgbClr val="000000"/>
                </a:solidFill>
                <a:latin typeface="Overpass"/>
                <a:ea typeface="Overpass"/>
                <a:cs typeface="Overpass"/>
                <a:sym typeface="Overpass"/>
              </a:rPr>
              <a:t>Structuring complex data relationships, such as one-to-many or many-to-many, within </a:t>
            </a:r>
            <a:r>
              <a:rPr lang="en-US" sz="2200" b="1" i="0" u="none" strike="noStrike" cap="none">
                <a:solidFill>
                  <a:srgbClr val="000000"/>
                </a:solidFill>
                <a:latin typeface="Overpass"/>
                <a:ea typeface="Overpass"/>
                <a:cs typeface="Overpass"/>
                <a:sym typeface="Overpass"/>
              </a:rPr>
              <a:t>MongoDB</a:t>
            </a:r>
            <a:r>
              <a:rPr lang="en-US" sz="2200" b="0" i="0" u="none" strike="noStrike" cap="none">
                <a:solidFill>
                  <a:srgbClr val="000000"/>
                </a:solidFill>
                <a:latin typeface="Overpass"/>
                <a:ea typeface="Overpass"/>
                <a:cs typeface="Overpass"/>
                <a:sym typeface="Overpass"/>
              </a:rPr>
              <a:t> requires thoughtful modelling. </a:t>
            </a:r>
            <a:endParaRPr sz="1400" b="0" i="0" u="none" strike="noStrike" cap="none">
              <a:solidFill>
                <a:srgbClr val="000000"/>
              </a:solidFill>
              <a:latin typeface="Arial"/>
              <a:ea typeface="Arial"/>
              <a:cs typeface="Arial"/>
              <a:sym typeface="Arial"/>
            </a:endParaRPr>
          </a:p>
          <a:p>
            <a:pPr marL="913764"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verpass"/>
                <a:ea typeface="Overpass"/>
                <a:cs typeface="Overpass"/>
                <a:sym typeface="Overpass"/>
              </a:rPr>
              <a:t> </a:t>
            </a:r>
            <a:endParaRPr sz="1400" b="0" i="0" u="none" strike="noStrike" cap="none">
              <a:solidFill>
                <a:srgbClr val="000000"/>
              </a:solidFill>
              <a:latin typeface="Arial"/>
              <a:ea typeface="Arial"/>
              <a:cs typeface="Arial"/>
              <a:sym typeface="Arial"/>
            </a:endParaRPr>
          </a:p>
          <a:p>
            <a:pPr marL="1257300" marR="0" lvl="2" indent="-342900" algn="l" rtl="0">
              <a:lnSpc>
                <a:spcPct val="100000"/>
              </a:lnSpc>
              <a:spcBef>
                <a:spcPts val="0"/>
              </a:spcBef>
              <a:spcAft>
                <a:spcPts val="0"/>
              </a:spcAft>
              <a:buClr>
                <a:srgbClr val="000000"/>
              </a:buClr>
              <a:buSzPts val="1000"/>
              <a:buFont typeface="Arial"/>
              <a:buChar char="•"/>
            </a:pPr>
            <a:r>
              <a:rPr lang="en-US" sz="2200" b="0" i="0" u="none" strike="noStrike" cap="none">
                <a:solidFill>
                  <a:srgbClr val="000000"/>
                </a:solidFill>
                <a:latin typeface="Overpass"/>
                <a:ea typeface="Overpass"/>
                <a:cs typeface="Overpass"/>
                <a:sym typeface="Overpass"/>
              </a:rPr>
              <a:t>Nesting documents can lead to large data sizes, while referencing can cause slower joins.</a:t>
            </a: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verpass"/>
                <a:ea typeface="Overpass"/>
                <a:cs typeface="Overpass"/>
                <a:sym typeface="Overpass"/>
              </a:rPr>
              <a:t>3.     Handling Edge Cases</a:t>
            </a:r>
            <a:r>
              <a:rPr lang="en-US" sz="2200" b="0" i="0" u="none" strike="noStrike" cap="none">
                <a:solidFill>
                  <a:srgbClr val="000000"/>
                </a:solidFill>
                <a:latin typeface="Overpass"/>
                <a:ea typeface="Overpass"/>
                <a:cs typeface="Overpass"/>
                <a:sym typeface="Overpas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verpass"/>
                <a:ea typeface="Overpass"/>
                <a:cs typeface="Overpass"/>
                <a:sym typeface="Overpass"/>
              </a:rPr>
              <a:t>              </a:t>
            </a:r>
            <a:r>
              <a:rPr lang="en-US" sz="2200" b="0" i="0" u="none" strike="noStrike" cap="none">
                <a:solidFill>
                  <a:srgbClr val="000000"/>
                </a:solidFill>
                <a:latin typeface="Overpass"/>
                <a:ea typeface="Overpass"/>
                <a:cs typeface="Overpass"/>
                <a:sym typeface="Overpass"/>
              </a:rPr>
              <a:t>Scenarios such as user input validation, unexpected API response errors, race conditions, server outages, and invalid data can lead to application crashes or poor user experience.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verpass"/>
                <a:ea typeface="Overpass"/>
                <a:cs typeface="Overpass"/>
                <a:sym typeface="Overpass"/>
              </a:rPr>
              <a:t>4.     API Design</a:t>
            </a:r>
            <a:r>
              <a:rPr lang="en-US" sz="2200" b="0" i="0" u="none" strike="noStrike" cap="none">
                <a:solidFill>
                  <a:srgbClr val="000000"/>
                </a:solidFill>
                <a:latin typeface="Overpass"/>
                <a:ea typeface="Overpass"/>
                <a:cs typeface="Overpass"/>
                <a:sym typeface="Overpass"/>
              </a:rPr>
              <a:t>:</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verpass"/>
                <a:ea typeface="Overpass"/>
                <a:cs typeface="Overpass"/>
                <a:sym typeface="Overpass"/>
              </a:rPr>
              <a:t>             </a:t>
            </a:r>
            <a:r>
              <a:rPr lang="en-US" sz="2200" b="0" i="0" u="none" strike="noStrike" cap="none">
                <a:solidFill>
                  <a:srgbClr val="000000"/>
                </a:solidFill>
                <a:latin typeface="Overpass"/>
                <a:ea typeface="Overpass"/>
                <a:cs typeface="Overpass"/>
                <a:sym typeface="Overpass"/>
              </a:rPr>
              <a:t>Ensuring scalable, secure, and maintainable API design is crucial for the backend architecture in </a:t>
            </a:r>
            <a:r>
              <a:rPr lang="en-US" sz="2200" b="1" i="0" u="none" strike="noStrike" cap="none">
                <a:solidFill>
                  <a:srgbClr val="000000"/>
                </a:solidFill>
                <a:latin typeface="Overpass"/>
                <a:ea typeface="Overpass"/>
                <a:cs typeface="Overpass"/>
                <a:sym typeface="Overpass"/>
              </a:rPr>
              <a:t>Node.js/Express</a:t>
            </a:r>
            <a:r>
              <a:rPr lang="en-US" sz="2200" b="0" i="0" u="none" strike="noStrike" cap="none">
                <a:solidFill>
                  <a:srgbClr val="000000"/>
                </a:solidFill>
                <a:latin typeface="Overpass"/>
                <a:ea typeface="Overpass"/>
                <a:cs typeface="Overpass"/>
                <a:sym typeface="Overpas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 calcmode="lin" valueType="num">
                                      <p:cBhvr additive="base">
                                        <p:cTn id="7" dur="500"/>
                                        <p:tgtEl>
                                          <p:spTgt spid="4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3">
                                            <p:txEl>
                                              <p:pRg st="1" end="1"/>
                                            </p:txEl>
                                          </p:spTgt>
                                        </p:tgtEl>
                                        <p:attrNameLst>
                                          <p:attrName>style.visibility</p:attrName>
                                        </p:attrNameLst>
                                      </p:cBhvr>
                                      <p:to>
                                        <p:strVal val="visible"/>
                                      </p:to>
                                    </p:set>
                                    <p:anim calcmode="lin" valueType="num">
                                      <p:cBhvr additive="base">
                                        <p:cTn id="12" dur="500"/>
                                        <p:tgtEl>
                                          <p:spTgt spid="4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23">
                                            <p:txEl>
                                              <p:pRg st="2" end="2"/>
                                            </p:txEl>
                                          </p:spTgt>
                                        </p:tgtEl>
                                        <p:attrNameLst>
                                          <p:attrName>style.visibility</p:attrName>
                                        </p:attrNameLst>
                                      </p:cBhvr>
                                      <p:to>
                                        <p:strVal val="visible"/>
                                      </p:to>
                                    </p:set>
                                    <p:anim calcmode="lin" valueType="num">
                                      <p:cBhvr additive="base">
                                        <p:cTn id="17" dur="500"/>
                                        <p:tgtEl>
                                          <p:spTgt spid="4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23">
                                            <p:txEl>
                                              <p:pRg st="3" end="3"/>
                                            </p:txEl>
                                          </p:spTgt>
                                        </p:tgtEl>
                                        <p:attrNameLst>
                                          <p:attrName>style.visibility</p:attrName>
                                        </p:attrNameLst>
                                      </p:cBhvr>
                                      <p:to>
                                        <p:strVal val="visible"/>
                                      </p:to>
                                    </p:set>
                                    <p:anim calcmode="lin" valueType="num">
                                      <p:cBhvr additive="base">
                                        <p:cTn id="22" dur="500"/>
                                        <p:tgtEl>
                                          <p:spTgt spid="4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23">
                                            <p:txEl>
                                              <p:pRg st="4" end="4"/>
                                            </p:txEl>
                                          </p:spTgt>
                                        </p:tgtEl>
                                        <p:attrNameLst>
                                          <p:attrName>style.visibility</p:attrName>
                                        </p:attrNameLst>
                                      </p:cBhvr>
                                      <p:to>
                                        <p:strVal val="visible"/>
                                      </p:to>
                                    </p:set>
                                    <p:anim calcmode="lin" valueType="num">
                                      <p:cBhvr additive="base">
                                        <p:cTn id="27" dur="500"/>
                                        <p:tgtEl>
                                          <p:spTgt spid="4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23">
                                            <p:txEl>
                                              <p:pRg st="5" end="5"/>
                                            </p:txEl>
                                          </p:spTgt>
                                        </p:tgtEl>
                                        <p:attrNameLst>
                                          <p:attrName>style.visibility</p:attrName>
                                        </p:attrNameLst>
                                      </p:cBhvr>
                                      <p:to>
                                        <p:strVal val="visible"/>
                                      </p:to>
                                    </p:set>
                                    <p:anim calcmode="lin" valueType="num">
                                      <p:cBhvr additive="base">
                                        <p:cTn id="32" dur="500"/>
                                        <p:tgtEl>
                                          <p:spTgt spid="4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23">
                                            <p:txEl>
                                              <p:pRg st="6" end="6"/>
                                            </p:txEl>
                                          </p:spTgt>
                                        </p:tgtEl>
                                        <p:attrNameLst>
                                          <p:attrName>style.visibility</p:attrName>
                                        </p:attrNameLst>
                                      </p:cBhvr>
                                      <p:to>
                                        <p:strVal val="visible"/>
                                      </p:to>
                                    </p:set>
                                    <p:anim calcmode="lin" valueType="num">
                                      <p:cBhvr additive="base">
                                        <p:cTn id="37" dur="500"/>
                                        <p:tgtEl>
                                          <p:spTgt spid="4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23">
                                            <p:txEl>
                                              <p:pRg st="7" end="7"/>
                                            </p:txEl>
                                          </p:spTgt>
                                        </p:tgtEl>
                                        <p:attrNameLst>
                                          <p:attrName>style.visibility</p:attrName>
                                        </p:attrNameLst>
                                      </p:cBhvr>
                                      <p:to>
                                        <p:strVal val="visible"/>
                                      </p:to>
                                    </p:set>
                                    <p:anim calcmode="lin" valueType="num">
                                      <p:cBhvr additive="base">
                                        <p:cTn id="42" dur="500"/>
                                        <p:tgtEl>
                                          <p:spTgt spid="4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23">
                                            <p:txEl>
                                              <p:pRg st="8" end="8"/>
                                            </p:txEl>
                                          </p:spTgt>
                                        </p:tgtEl>
                                        <p:attrNameLst>
                                          <p:attrName>style.visibility</p:attrName>
                                        </p:attrNameLst>
                                      </p:cBhvr>
                                      <p:to>
                                        <p:strVal val="visible"/>
                                      </p:to>
                                    </p:set>
                                    <p:anim calcmode="lin" valueType="num">
                                      <p:cBhvr additive="base">
                                        <p:cTn id="47" dur="500"/>
                                        <p:tgtEl>
                                          <p:spTgt spid="42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23">
                                            <p:txEl>
                                              <p:pRg st="9" end="9"/>
                                            </p:txEl>
                                          </p:spTgt>
                                        </p:tgtEl>
                                        <p:attrNameLst>
                                          <p:attrName>style.visibility</p:attrName>
                                        </p:attrNameLst>
                                      </p:cBhvr>
                                      <p:to>
                                        <p:strVal val="visible"/>
                                      </p:to>
                                    </p:set>
                                    <p:anim calcmode="lin" valueType="num">
                                      <p:cBhvr additive="base">
                                        <p:cTn id="52" dur="500"/>
                                        <p:tgtEl>
                                          <p:spTgt spid="42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23">
                                            <p:txEl>
                                              <p:pRg st="10" end="10"/>
                                            </p:txEl>
                                          </p:spTgt>
                                        </p:tgtEl>
                                        <p:attrNameLst>
                                          <p:attrName>style.visibility</p:attrName>
                                        </p:attrNameLst>
                                      </p:cBhvr>
                                      <p:to>
                                        <p:strVal val="visible"/>
                                      </p:to>
                                    </p:set>
                                    <p:anim calcmode="lin" valueType="num">
                                      <p:cBhvr additive="base">
                                        <p:cTn id="57" dur="500"/>
                                        <p:tgtEl>
                                          <p:spTgt spid="42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23">
                                            <p:txEl>
                                              <p:pRg st="11" end="11"/>
                                            </p:txEl>
                                          </p:spTgt>
                                        </p:tgtEl>
                                        <p:attrNameLst>
                                          <p:attrName>style.visibility</p:attrName>
                                        </p:attrNameLst>
                                      </p:cBhvr>
                                      <p:to>
                                        <p:strVal val="visible"/>
                                      </p:to>
                                    </p:set>
                                    <p:anim calcmode="lin" valueType="num">
                                      <p:cBhvr additive="base">
                                        <p:cTn id="62" dur="500"/>
                                        <p:tgtEl>
                                          <p:spTgt spid="42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23">
                                            <p:txEl>
                                              <p:pRg st="12" end="12"/>
                                            </p:txEl>
                                          </p:spTgt>
                                        </p:tgtEl>
                                        <p:attrNameLst>
                                          <p:attrName>style.visibility</p:attrName>
                                        </p:attrNameLst>
                                      </p:cBhvr>
                                      <p:to>
                                        <p:strVal val="visible"/>
                                      </p:to>
                                    </p:set>
                                    <p:anim calcmode="lin" valueType="num">
                                      <p:cBhvr additive="base">
                                        <p:cTn id="67" dur="500"/>
                                        <p:tgtEl>
                                          <p:spTgt spid="42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423">
                                            <p:txEl>
                                              <p:pRg st="13" end="13"/>
                                            </p:txEl>
                                          </p:spTgt>
                                        </p:tgtEl>
                                        <p:attrNameLst>
                                          <p:attrName>style.visibility</p:attrName>
                                        </p:attrNameLst>
                                      </p:cBhvr>
                                      <p:to>
                                        <p:strVal val="visible"/>
                                      </p:to>
                                    </p:set>
                                    <p:anim calcmode="lin" valueType="num">
                                      <p:cBhvr additive="base">
                                        <p:cTn id="72" dur="500"/>
                                        <p:tgtEl>
                                          <p:spTgt spid="42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23">
                                            <p:txEl>
                                              <p:pRg st="14" end="14"/>
                                            </p:txEl>
                                          </p:spTgt>
                                        </p:tgtEl>
                                        <p:attrNameLst>
                                          <p:attrName>style.visibility</p:attrName>
                                        </p:attrNameLst>
                                      </p:cBhvr>
                                      <p:to>
                                        <p:strVal val="visible"/>
                                      </p:to>
                                    </p:set>
                                    <p:anim calcmode="lin" valueType="num">
                                      <p:cBhvr additive="base">
                                        <p:cTn id="77" dur="500"/>
                                        <p:tgtEl>
                                          <p:spTgt spid="42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23">
                                            <p:txEl>
                                              <p:pRg st="15" end="15"/>
                                            </p:txEl>
                                          </p:spTgt>
                                        </p:tgtEl>
                                        <p:attrNameLst>
                                          <p:attrName>style.visibility</p:attrName>
                                        </p:attrNameLst>
                                      </p:cBhvr>
                                      <p:to>
                                        <p:strVal val="visible"/>
                                      </p:to>
                                    </p:set>
                                    <p:anim calcmode="lin" valueType="num">
                                      <p:cBhvr additive="base">
                                        <p:cTn id="82" dur="500"/>
                                        <p:tgtEl>
                                          <p:spTgt spid="42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427"/>
        <p:cNvGrpSpPr/>
        <p:nvPr/>
      </p:nvGrpSpPr>
      <p:grpSpPr>
        <a:xfrm>
          <a:off x="0" y="0"/>
          <a:ext cx="0" cy="0"/>
          <a:chOff x="0" y="0"/>
          <a:chExt cx="0" cy="0"/>
        </a:xfrm>
      </p:grpSpPr>
      <p:sp>
        <p:nvSpPr>
          <p:cNvPr id="428" name="Google Shape;428;p61"/>
          <p:cNvSpPr txBox="1"/>
          <p:nvPr/>
        </p:nvSpPr>
        <p:spPr>
          <a:xfrm>
            <a:off x="5218887" y="274320"/>
            <a:ext cx="7850226"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rgbClr val="000000"/>
                </a:solidFill>
                <a:latin typeface="Fredoka"/>
                <a:ea typeface="Fredoka"/>
                <a:cs typeface="Fredoka"/>
                <a:sym typeface="Fredoka"/>
              </a:rPr>
              <a:t>Future Improvements </a:t>
            </a:r>
            <a:endParaRPr sz="6000" b="0" i="0" u="none" strike="noStrike" cap="none">
              <a:solidFill>
                <a:srgbClr val="000000"/>
              </a:solidFill>
              <a:latin typeface="Fredoka"/>
              <a:ea typeface="Fredoka"/>
              <a:cs typeface="Fredoka"/>
              <a:sym typeface="Fredoka"/>
            </a:endParaRPr>
          </a:p>
        </p:txBody>
      </p:sp>
      <p:pic>
        <p:nvPicPr>
          <p:cNvPr id="429" name="Google Shape;429;p61"/>
          <p:cNvPicPr preferRelativeResize="0"/>
          <p:nvPr/>
        </p:nvPicPr>
        <p:blipFill rotWithShape="1">
          <a:blip r:embed="rId3">
            <a:alphaModFix/>
          </a:blip>
          <a:srcRect/>
          <a:stretch/>
        </p:blipFill>
        <p:spPr>
          <a:xfrm>
            <a:off x="380999" y="1289982"/>
            <a:ext cx="9540241" cy="8722697"/>
          </a:xfrm>
          <a:prstGeom prst="rect">
            <a:avLst/>
          </a:prstGeom>
          <a:noFill/>
          <a:ln>
            <a:noFill/>
          </a:ln>
        </p:spPr>
      </p:pic>
      <p:pic>
        <p:nvPicPr>
          <p:cNvPr id="430" name="Google Shape;430;p61"/>
          <p:cNvPicPr preferRelativeResize="0"/>
          <p:nvPr/>
        </p:nvPicPr>
        <p:blipFill rotWithShape="1">
          <a:blip r:embed="rId4">
            <a:alphaModFix/>
          </a:blip>
          <a:srcRect/>
          <a:stretch/>
        </p:blipFill>
        <p:spPr>
          <a:xfrm>
            <a:off x="2953609" y="1931186"/>
            <a:ext cx="4395020" cy="2994775"/>
          </a:xfrm>
          <a:prstGeom prst="rect">
            <a:avLst/>
          </a:prstGeom>
          <a:noFill/>
          <a:ln>
            <a:noFill/>
          </a:ln>
        </p:spPr>
      </p:pic>
      <p:sp>
        <p:nvSpPr>
          <p:cNvPr id="431" name="Google Shape;431;p61"/>
          <p:cNvSpPr txBox="1"/>
          <p:nvPr/>
        </p:nvSpPr>
        <p:spPr>
          <a:xfrm>
            <a:off x="10652761" y="1767840"/>
            <a:ext cx="7635240" cy="84330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AutoNum type="arabicPeriod"/>
            </a:pPr>
            <a:r>
              <a:rPr lang="en-US" sz="2400" b="1" i="0" u="none" strike="noStrike" cap="none">
                <a:solidFill>
                  <a:srgbClr val="000000"/>
                </a:solidFill>
                <a:latin typeface="Overpass"/>
                <a:ea typeface="Overpass"/>
                <a:cs typeface="Overpass"/>
                <a:sym typeface="Overpass"/>
              </a:rPr>
              <a:t>Location-Based Services: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verpass"/>
                <a:ea typeface="Overpass"/>
                <a:cs typeface="Overpass"/>
                <a:sym typeface="Overpass"/>
              </a:rPr>
              <a:t>                This feature will enable the app to provide personalized recommendations based on the user’s geographical location. By utilizing GPS, the app can suggest nearby restaurants, special offers, and delivery options, ensuring a more relevant and efficient food ordering experience.</a:t>
            </a:r>
            <a:endParaRPr sz="2400" b="0" i="0" u="none" strike="noStrike" cap="none">
              <a:solidFill>
                <a:srgbClr val="000000"/>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Overpass"/>
                <a:ea typeface="Overpass"/>
                <a:cs typeface="Overpass"/>
                <a:sym typeface="Overpass"/>
              </a:rPr>
              <a:t>2.   Real-Time Order Tracking: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verpass"/>
                <a:ea typeface="Overpass"/>
                <a:cs typeface="Overpass"/>
                <a:sym typeface="Overpass"/>
              </a:rPr>
              <a:t>         Users will be able to track their orders from the moment they place them until they are delivered. With real-time updates on the order’s status, including preparation and delivery stages, customers will have more transparency, leading to greater satisfaction and trust.</a:t>
            </a:r>
            <a:endParaRPr sz="2400" b="0" i="0" u="none" strike="noStrike" cap="none">
              <a:solidFill>
                <a:srgbClr val="000000"/>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Overpass"/>
                <a:ea typeface="Overpass"/>
                <a:cs typeface="Overpass"/>
                <a:sym typeface="Overpass"/>
              </a:rPr>
              <a:t>3.   Credit Points and Discounts: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verpass"/>
                <a:ea typeface="Overpass"/>
                <a:cs typeface="Overpass"/>
                <a:sym typeface="Overpass"/>
              </a:rPr>
              <a:t>           To enhance customer loyalty, the app will introduce a system where users can earn credit points with each order. These points can be redeemed for discounts on future purchases, providing an incentive to order more frequently while saving money.</a:t>
            </a:r>
            <a:endParaRPr sz="2400" b="0" i="0" u="none" strike="noStrike" cap="none">
              <a:solidFill>
                <a:srgbClr val="000000"/>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500"/>
                                        <p:tgtEl>
                                          <p:spTgt spid="43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29"/>
                                        </p:tgtEl>
                                        <p:attrNameLst>
                                          <p:attrName>style.visibility</p:attrName>
                                        </p:attrNameLst>
                                      </p:cBhvr>
                                      <p:to>
                                        <p:strVal val="visible"/>
                                      </p:to>
                                    </p:set>
                                    <p:anim calcmode="lin" valueType="num">
                                      <p:cBhvr additive="base">
                                        <p:cTn id="10" dur="500"/>
                                        <p:tgtEl>
                                          <p:spTgt spid="42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anim calcmode="lin" valueType="num">
                                      <p:cBhvr additive="base">
                                        <p:cTn id="13" dur="500"/>
                                        <p:tgtEl>
                                          <p:spTgt spid="42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500"/>
                                  </p:stCondLst>
                                  <p:childTnLst>
                                    <p:set>
                                      <p:cBhvr>
                                        <p:cTn id="17" dur="1" fill="hold">
                                          <p:stCondLst>
                                            <p:cond delay="0"/>
                                          </p:stCondLst>
                                        </p:cTn>
                                        <p:tgtEl>
                                          <p:spTgt spid="431">
                                            <p:txEl>
                                              <p:pRg st="0" end="0"/>
                                            </p:txEl>
                                          </p:spTgt>
                                        </p:tgtEl>
                                        <p:attrNameLst>
                                          <p:attrName>style.visibility</p:attrName>
                                        </p:attrNameLst>
                                      </p:cBhvr>
                                      <p:to>
                                        <p:strVal val="visible"/>
                                      </p:to>
                                    </p:set>
                                    <p:anim calcmode="lin" valueType="num">
                                      <p:cBhvr additive="base">
                                        <p:cTn id="18" dur="500"/>
                                        <p:tgtEl>
                                          <p:spTgt spid="4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500"/>
                                  </p:stCondLst>
                                  <p:childTnLst>
                                    <p:set>
                                      <p:cBhvr>
                                        <p:cTn id="22" dur="1" fill="hold">
                                          <p:stCondLst>
                                            <p:cond delay="0"/>
                                          </p:stCondLst>
                                        </p:cTn>
                                        <p:tgtEl>
                                          <p:spTgt spid="431">
                                            <p:txEl>
                                              <p:pRg st="1" end="1"/>
                                            </p:txEl>
                                          </p:spTgt>
                                        </p:tgtEl>
                                        <p:attrNameLst>
                                          <p:attrName>style.visibility</p:attrName>
                                        </p:attrNameLst>
                                      </p:cBhvr>
                                      <p:to>
                                        <p:strVal val="visible"/>
                                      </p:to>
                                    </p:set>
                                    <p:anim calcmode="lin" valueType="num">
                                      <p:cBhvr additive="base">
                                        <p:cTn id="23" dur="500"/>
                                        <p:tgtEl>
                                          <p:spTgt spid="4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500"/>
                                  </p:stCondLst>
                                  <p:childTnLst>
                                    <p:set>
                                      <p:cBhvr>
                                        <p:cTn id="27" dur="1" fill="hold">
                                          <p:stCondLst>
                                            <p:cond delay="0"/>
                                          </p:stCondLst>
                                        </p:cTn>
                                        <p:tgtEl>
                                          <p:spTgt spid="431">
                                            <p:txEl>
                                              <p:pRg st="2" end="2"/>
                                            </p:txEl>
                                          </p:spTgt>
                                        </p:tgtEl>
                                        <p:attrNameLst>
                                          <p:attrName>style.visibility</p:attrName>
                                        </p:attrNameLst>
                                      </p:cBhvr>
                                      <p:to>
                                        <p:strVal val="visible"/>
                                      </p:to>
                                    </p:set>
                                    <p:anim calcmode="lin" valueType="num">
                                      <p:cBhvr additive="base">
                                        <p:cTn id="28" dur="500"/>
                                        <p:tgtEl>
                                          <p:spTgt spid="4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500"/>
                                  </p:stCondLst>
                                  <p:childTnLst>
                                    <p:set>
                                      <p:cBhvr>
                                        <p:cTn id="32" dur="1" fill="hold">
                                          <p:stCondLst>
                                            <p:cond delay="0"/>
                                          </p:stCondLst>
                                        </p:cTn>
                                        <p:tgtEl>
                                          <p:spTgt spid="431">
                                            <p:txEl>
                                              <p:pRg st="3" end="3"/>
                                            </p:txEl>
                                          </p:spTgt>
                                        </p:tgtEl>
                                        <p:attrNameLst>
                                          <p:attrName>style.visibility</p:attrName>
                                        </p:attrNameLst>
                                      </p:cBhvr>
                                      <p:to>
                                        <p:strVal val="visible"/>
                                      </p:to>
                                    </p:set>
                                    <p:anim calcmode="lin" valueType="num">
                                      <p:cBhvr additive="base">
                                        <p:cTn id="33" dur="500"/>
                                        <p:tgtEl>
                                          <p:spTgt spid="4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500"/>
                                  </p:stCondLst>
                                  <p:childTnLst>
                                    <p:set>
                                      <p:cBhvr>
                                        <p:cTn id="37" dur="1" fill="hold">
                                          <p:stCondLst>
                                            <p:cond delay="0"/>
                                          </p:stCondLst>
                                        </p:cTn>
                                        <p:tgtEl>
                                          <p:spTgt spid="431">
                                            <p:txEl>
                                              <p:pRg st="4" end="4"/>
                                            </p:txEl>
                                          </p:spTgt>
                                        </p:tgtEl>
                                        <p:attrNameLst>
                                          <p:attrName>style.visibility</p:attrName>
                                        </p:attrNameLst>
                                      </p:cBhvr>
                                      <p:to>
                                        <p:strVal val="visible"/>
                                      </p:to>
                                    </p:set>
                                    <p:anim calcmode="lin" valueType="num">
                                      <p:cBhvr additive="base">
                                        <p:cTn id="38" dur="500"/>
                                        <p:tgtEl>
                                          <p:spTgt spid="4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500"/>
                                  </p:stCondLst>
                                  <p:childTnLst>
                                    <p:set>
                                      <p:cBhvr>
                                        <p:cTn id="42" dur="1" fill="hold">
                                          <p:stCondLst>
                                            <p:cond delay="0"/>
                                          </p:stCondLst>
                                        </p:cTn>
                                        <p:tgtEl>
                                          <p:spTgt spid="431">
                                            <p:txEl>
                                              <p:pRg st="5" end="5"/>
                                            </p:txEl>
                                          </p:spTgt>
                                        </p:tgtEl>
                                        <p:attrNameLst>
                                          <p:attrName>style.visibility</p:attrName>
                                        </p:attrNameLst>
                                      </p:cBhvr>
                                      <p:to>
                                        <p:strVal val="visible"/>
                                      </p:to>
                                    </p:set>
                                    <p:anim calcmode="lin" valueType="num">
                                      <p:cBhvr additive="base">
                                        <p:cTn id="43" dur="500"/>
                                        <p:tgtEl>
                                          <p:spTgt spid="43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500"/>
                                  </p:stCondLst>
                                  <p:childTnLst>
                                    <p:set>
                                      <p:cBhvr>
                                        <p:cTn id="47" dur="1" fill="hold">
                                          <p:stCondLst>
                                            <p:cond delay="0"/>
                                          </p:stCondLst>
                                        </p:cTn>
                                        <p:tgtEl>
                                          <p:spTgt spid="431">
                                            <p:txEl>
                                              <p:pRg st="6" end="6"/>
                                            </p:txEl>
                                          </p:spTgt>
                                        </p:tgtEl>
                                        <p:attrNameLst>
                                          <p:attrName>style.visibility</p:attrName>
                                        </p:attrNameLst>
                                      </p:cBhvr>
                                      <p:to>
                                        <p:strVal val="visible"/>
                                      </p:to>
                                    </p:set>
                                    <p:anim calcmode="lin" valueType="num">
                                      <p:cBhvr additive="base">
                                        <p:cTn id="48" dur="500"/>
                                        <p:tgtEl>
                                          <p:spTgt spid="43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500"/>
                                  </p:stCondLst>
                                  <p:childTnLst>
                                    <p:set>
                                      <p:cBhvr>
                                        <p:cTn id="52" dur="1" fill="hold">
                                          <p:stCondLst>
                                            <p:cond delay="0"/>
                                          </p:stCondLst>
                                        </p:cTn>
                                        <p:tgtEl>
                                          <p:spTgt spid="431">
                                            <p:txEl>
                                              <p:pRg st="7" end="7"/>
                                            </p:txEl>
                                          </p:spTgt>
                                        </p:tgtEl>
                                        <p:attrNameLst>
                                          <p:attrName>style.visibility</p:attrName>
                                        </p:attrNameLst>
                                      </p:cBhvr>
                                      <p:to>
                                        <p:strVal val="visible"/>
                                      </p:to>
                                    </p:set>
                                    <p:anim calcmode="lin" valueType="num">
                                      <p:cBhvr additive="base">
                                        <p:cTn id="53" dur="500"/>
                                        <p:tgtEl>
                                          <p:spTgt spid="43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500"/>
                                  </p:stCondLst>
                                  <p:childTnLst>
                                    <p:set>
                                      <p:cBhvr>
                                        <p:cTn id="57" dur="1" fill="hold">
                                          <p:stCondLst>
                                            <p:cond delay="0"/>
                                          </p:stCondLst>
                                        </p:cTn>
                                        <p:tgtEl>
                                          <p:spTgt spid="431">
                                            <p:txEl>
                                              <p:pRg st="8" end="8"/>
                                            </p:txEl>
                                          </p:spTgt>
                                        </p:tgtEl>
                                        <p:attrNameLst>
                                          <p:attrName>style.visibility</p:attrName>
                                        </p:attrNameLst>
                                      </p:cBhvr>
                                      <p:to>
                                        <p:strVal val="visible"/>
                                      </p:to>
                                    </p:set>
                                    <p:anim calcmode="lin" valueType="num">
                                      <p:cBhvr additive="base">
                                        <p:cTn id="58" dur="500"/>
                                        <p:tgtEl>
                                          <p:spTgt spid="43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133"/>
        <p:cNvGrpSpPr/>
        <p:nvPr/>
      </p:nvGrpSpPr>
      <p:grpSpPr>
        <a:xfrm>
          <a:off x="0" y="0"/>
          <a:ext cx="0" cy="0"/>
          <a:chOff x="0" y="0"/>
          <a:chExt cx="0" cy="0"/>
        </a:xfrm>
      </p:grpSpPr>
      <p:sp>
        <p:nvSpPr>
          <p:cNvPr id="134" name="Google Shape;134;p17"/>
          <p:cNvSpPr txBox="1"/>
          <p:nvPr/>
        </p:nvSpPr>
        <p:spPr>
          <a:xfrm>
            <a:off x="3600373" y="190605"/>
            <a:ext cx="1017285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000"/>
              <a:buFont typeface="Arial"/>
              <a:buNone/>
            </a:pPr>
            <a:r>
              <a:rPr lang="en-US" sz="9000" b="0" i="0" u="none" strike="noStrike" cap="none">
                <a:solidFill>
                  <a:srgbClr val="000000"/>
                </a:solidFill>
                <a:latin typeface="Overpass"/>
                <a:ea typeface="Overpass"/>
                <a:cs typeface="Overpass"/>
                <a:sym typeface="Overpass"/>
              </a:rPr>
              <a:t>   Architecture</a:t>
            </a:r>
            <a:endParaRPr sz="1400" b="0" i="0" u="none" strike="noStrike" cap="none">
              <a:solidFill>
                <a:srgbClr val="000000"/>
              </a:solidFill>
              <a:latin typeface="Arial"/>
              <a:ea typeface="Arial"/>
              <a:cs typeface="Arial"/>
              <a:sym typeface="Arial"/>
            </a:endParaRPr>
          </a:p>
        </p:txBody>
      </p:sp>
      <p:sp>
        <p:nvSpPr>
          <p:cNvPr id="135" name="Google Shape;135;p17"/>
          <p:cNvSpPr txBox="1"/>
          <p:nvPr/>
        </p:nvSpPr>
        <p:spPr>
          <a:xfrm>
            <a:off x="1107918" y="3994494"/>
            <a:ext cx="418496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Overpass"/>
                <a:ea typeface="Overpass"/>
                <a:cs typeface="Overpass"/>
                <a:sym typeface="Overpass"/>
              </a:rPr>
              <a:t>Front End</a:t>
            </a:r>
            <a:endParaRPr sz="4800" b="0" i="0" u="none" strike="noStrike" cap="none">
              <a:solidFill>
                <a:schemeClr val="dk1"/>
              </a:solidFill>
              <a:latin typeface="Overpass"/>
              <a:ea typeface="Overpass"/>
              <a:cs typeface="Overpass"/>
              <a:sym typeface="Overpass"/>
            </a:endParaRPr>
          </a:p>
        </p:txBody>
      </p:sp>
      <p:pic>
        <p:nvPicPr>
          <p:cNvPr id="136" name="Google Shape;136;p17"/>
          <p:cNvPicPr preferRelativeResize="0"/>
          <p:nvPr/>
        </p:nvPicPr>
        <p:blipFill rotWithShape="1">
          <a:blip r:embed="rId3">
            <a:alphaModFix/>
          </a:blip>
          <a:srcRect/>
          <a:stretch/>
        </p:blipFill>
        <p:spPr>
          <a:xfrm>
            <a:off x="1771650" y="4641143"/>
            <a:ext cx="2857500" cy="2857500"/>
          </a:xfrm>
          <a:prstGeom prst="rect">
            <a:avLst/>
          </a:prstGeom>
          <a:noFill/>
          <a:ln>
            <a:noFill/>
          </a:ln>
        </p:spPr>
      </p:pic>
      <p:sp>
        <p:nvSpPr>
          <p:cNvPr id="137" name="Google Shape;137;p17"/>
          <p:cNvSpPr txBox="1"/>
          <p:nvPr/>
        </p:nvSpPr>
        <p:spPr>
          <a:xfrm>
            <a:off x="6594318" y="3994493"/>
            <a:ext cx="418496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Overpass"/>
                <a:ea typeface="Overpass"/>
                <a:cs typeface="Overpass"/>
                <a:sym typeface="Overpass"/>
              </a:rPr>
              <a:t>Back End</a:t>
            </a:r>
            <a:endParaRPr sz="4800" b="0" i="0" u="none" strike="noStrike" cap="none">
              <a:solidFill>
                <a:schemeClr val="dk1"/>
              </a:solidFill>
              <a:latin typeface="Overpass"/>
              <a:ea typeface="Overpass"/>
              <a:cs typeface="Overpass"/>
              <a:sym typeface="Overpass"/>
            </a:endParaRPr>
          </a:p>
        </p:txBody>
      </p:sp>
      <p:pic>
        <p:nvPicPr>
          <p:cNvPr id="138" name="Google Shape;138;p17"/>
          <p:cNvPicPr preferRelativeResize="0"/>
          <p:nvPr/>
        </p:nvPicPr>
        <p:blipFill rotWithShape="1">
          <a:blip r:embed="rId4">
            <a:alphaModFix/>
          </a:blip>
          <a:srcRect/>
          <a:stretch/>
        </p:blipFill>
        <p:spPr>
          <a:xfrm>
            <a:off x="6145376" y="5045220"/>
            <a:ext cx="2857500" cy="2857500"/>
          </a:xfrm>
          <a:prstGeom prst="rect">
            <a:avLst/>
          </a:prstGeom>
          <a:noFill/>
          <a:ln>
            <a:noFill/>
          </a:ln>
        </p:spPr>
      </p:pic>
      <p:pic>
        <p:nvPicPr>
          <p:cNvPr id="139" name="Google Shape;139;p17"/>
          <p:cNvPicPr preferRelativeResize="0"/>
          <p:nvPr/>
        </p:nvPicPr>
        <p:blipFill rotWithShape="1">
          <a:blip r:embed="rId5">
            <a:alphaModFix/>
          </a:blip>
          <a:srcRect/>
          <a:stretch/>
        </p:blipFill>
        <p:spPr>
          <a:xfrm>
            <a:off x="9128452" y="5083320"/>
            <a:ext cx="2781300" cy="2781300"/>
          </a:xfrm>
          <a:prstGeom prst="rect">
            <a:avLst/>
          </a:prstGeom>
          <a:noFill/>
          <a:ln>
            <a:noFill/>
          </a:ln>
        </p:spPr>
      </p:pic>
      <p:sp>
        <p:nvSpPr>
          <p:cNvPr id="140" name="Google Shape;140;p17"/>
          <p:cNvSpPr txBox="1"/>
          <p:nvPr/>
        </p:nvSpPr>
        <p:spPr>
          <a:xfrm>
            <a:off x="13090521" y="4057857"/>
            <a:ext cx="4184964"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Overpass"/>
                <a:ea typeface="Overpass"/>
                <a:cs typeface="Overpass"/>
                <a:sym typeface="Overpass"/>
              </a:rPr>
              <a:t>Database</a:t>
            </a:r>
            <a:endParaRPr sz="4800" b="0" i="0" u="none" strike="noStrike" cap="none">
              <a:solidFill>
                <a:schemeClr val="dk1"/>
              </a:solidFill>
              <a:latin typeface="Overpass"/>
              <a:ea typeface="Overpass"/>
              <a:cs typeface="Overpass"/>
              <a:sym typeface="Overpass"/>
            </a:endParaRPr>
          </a:p>
        </p:txBody>
      </p:sp>
      <p:pic>
        <p:nvPicPr>
          <p:cNvPr id="141" name="Google Shape;141;p17"/>
          <p:cNvPicPr preferRelativeResize="0"/>
          <p:nvPr/>
        </p:nvPicPr>
        <p:blipFill rotWithShape="1">
          <a:blip r:embed="rId6">
            <a:alphaModFix/>
          </a:blip>
          <a:srcRect/>
          <a:stretch/>
        </p:blipFill>
        <p:spPr>
          <a:xfrm>
            <a:off x="13891425" y="4927820"/>
            <a:ext cx="2857500" cy="2857500"/>
          </a:xfrm>
          <a:prstGeom prst="rect">
            <a:avLst/>
          </a:prstGeom>
          <a:noFill/>
          <a:ln>
            <a:noFill/>
          </a:ln>
        </p:spPr>
      </p:pic>
      <p:graphicFrame>
        <p:nvGraphicFramePr>
          <p:cNvPr id="142" name="Google Shape;142;p17"/>
          <p:cNvGraphicFramePr/>
          <p:nvPr/>
        </p:nvGraphicFramePr>
        <p:xfrm>
          <a:off x="1539075" y="7785320"/>
          <a:ext cx="3322650" cy="518170"/>
        </p:xfrm>
        <a:graphic>
          <a:graphicData uri="http://schemas.openxmlformats.org/drawingml/2006/table">
            <a:tbl>
              <a:tblPr firstRow="1" bandRow="1">
                <a:noFill/>
                <a:tableStyleId>{733451CA-940C-4939-83AD-3E3804E33EAE}</a:tableStyleId>
              </a:tblPr>
              <a:tblGrid>
                <a:gridCol w="3322650">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latin typeface="Overpass"/>
                          <a:ea typeface="Overpass"/>
                          <a:cs typeface="Overpass"/>
                          <a:sym typeface="Overpass"/>
                        </a:rPr>
                        <a:t>React (UI)</a:t>
                      </a:r>
                      <a:endParaRPr sz="2800" u="none" strike="noStrike" cap="none">
                        <a:latin typeface="Overpass"/>
                        <a:ea typeface="Overpass"/>
                        <a:cs typeface="Overpass"/>
                        <a:sym typeface="Overpas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43" name="Google Shape;143;p17"/>
          <p:cNvGraphicFramePr/>
          <p:nvPr/>
        </p:nvGraphicFramePr>
        <p:xfrm>
          <a:off x="5680226" y="8303490"/>
          <a:ext cx="6645300" cy="518170"/>
        </p:xfrm>
        <a:graphic>
          <a:graphicData uri="http://schemas.openxmlformats.org/drawingml/2006/table">
            <a:tbl>
              <a:tblPr firstRow="1" bandRow="1">
                <a:noFill/>
                <a:tableStyleId>{733451CA-940C-4939-83AD-3E3804E33EAE}</a:tableStyleId>
              </a:tblPr>
              <a:tblGrid>
                <a:gridCol w="3322650">
                  <a:extLst>
                    <a:ext uri="{9D8B030D-6E8A-4147-A177-3AD203B41FA5}">
                      <a16:colId xmlns:a16="http://schemas.microsoft.com/office/drawing/2014/main" val="20000"/>
                    </a:ext>
                  </a:extLst>
                </a:gridCol>
                <a:gridCol w="332265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latin typeface="Overpass"/>
                          <a:ea typeface="Overpass"/>
                          <a:cs typeface="Overpass"/>
                          <a:sym typeface="Overpass"/>
                        </a:rPr>
                        <a:t>        Express JS</a:t>
                      </a:r>
                      <a:endParaRPr sz="2800" u="none" strike="noStrike" cap="none">
                        <a:latin typeface="Overpass"/>
                        <a:ea typeface="Overpass"/>
                        <a:cs typeface="Overpass"/>
                        <a:sym typeface="Overpas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US" sz="2800" u="none" strike="noStrike" cap="none">
                          <a:latin typeface="Overpass"/>
                          <a:ea typeface="Overpass"/>
                          <a:cs typeface="Overpass"/>
                          <a:sym typeface="Overpass"/>
                        </a:rPr>
                        <a:t>        Node JS</a:t>
                      </a:r>
                      <a:endParaRPr sz="2800" u="none" strike="noStrike" cap="none">
                        <a:latin typeface="Overpass"/>
                        <a:ea typeface="Overpass"/>
                        <a:cs typeface="Overpass"/>
                        <a:sym typeface="Overpass"/>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144" name="Google Shape;144;p17"/>
          <p:cNvGraphicFramePr/>
          <p:nvPr/>
        </p:nvGraphicFramePr>
        <p:xfrm>
          <a:off x="13559562" y="8303490"/>
          <a:ext cx="3521225" cy="518170"/>
        </p:xfrm>
        <a:graphic>
          <a:graphicData uri="http://schemas.openxmlformats.org/drawingml/2006/table">
            <a:tbl>
              <a:tblPr firstRow="1" bandRow="1">
                <a:noFill/>
                <a:tableStyleId>{733451CA-940C-4939-83AD-3E3804E33EAE}</a:tableStyleId>
              </a:tblPr>
              <a:tblGrid>
                <a:gridCol w="3521225">
                  <a:extLst>
                    <a:ext uri="{9D8B030D-6E8A-4147-A177-3AD203B41FA5}">
                      <a16:colId xmlns:a16="http://schemas.microsoft.com/office/drawing/2014/main" val="20000"/>
                    </a:ext>
                  </a:extLst>
                </a:gridCol>
              </a:tblGrid>
              <a:tr h="3708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latin typeface="Overpass"/>
                          <a:ea typeface="Overpass"/>
                          <a:cs typeface="Overpass"/>
                          <a:sym typeface="Overpass"/>
                        </a:rPr>
                        <a:t>MongoDB</a:t>
                      </a:r>
                      <a:endParaRPr sz="2800" u="none" strike="noStrike" cap="none">
                        <a:latin typeface="Overpass"/>
                        <a:ea typeface="Overpass"/>
                        <a:cs typeface="Overpass"/>
                        <a:sym typeface="Overpass"/>
                      </a:endParaRPr>
                    </a:p>
                  </a:txBody>
                  <a:tcPr marL="91450" marR="91450" marT="45725" marB="45725"/>
                </a:tc>
                <a:extLst>
                  <a:ext uri="{0D108BD9-81ED-4DB2-BD59-A6C34878D82A}">
                    <a16:rowId xmlns:a16="http://schemas.microsoft.com/office/drawing/2014/main" val="10000"/>
                  </a:ext>
                </a:extLst>
              </a:tr>
            </a:tbl>
          </a:graphicData>
        </a:graphic>
      </p:graphicFrame>
      <p:cxnSp>
        <p:nvCxnSpPr>
          <p:cNvPr id="145" name="Google Shape;145;p17"/>
          <p:cNvCxnSpPr/>
          <p:nvPr/>
        </p:nvCxnSpPr>
        <p:spPr>
          <a:xfrm>
            <a:off x="8658452" y="1575600"/>
            <a:ext cx="18900" cy="1662900"/>
          </a:xfrm>
          <a:prstGeom prst="straightConnector1">
            <a:avLst/>
          </a:prstGeom>
          <a:noFill/>
          <a:ln w="38100" cap="flat" cmpd="sng">
            <a:solidFill>
              <a:schemeClr val="dk1"/>
            </a:solidFill>
            <a:prstDash val="solid"/>
            <a:round/>
            <a:headEnd type="none" w="sm" len="sm"/>
            <a:tailEnd type="triangle" w="med" len="med"/>
          </a:ln>
        </p:spPr>
      </p:cxnSp>
      <p:cxnSp>
        <p:nvCxnSpPr>
          <p:cNvPr id="146" name="Google Shape;146;p17"/>
          <p:cNvCxnSpPr/>
          <p:nvPr/>
        </p:nvCxnSpPr>
        <p:spPr>
          <a:xfrm>
            <a:off x="3200400" y="3238500"/>
            <a:ext cx="12146280" cy="0"/>
          </a:xfrm>
          <a:prstGeom prst="straightConnector1">
            <a:avLst/>
          </a:prstGeom>
          <a:noFill/>
          <a:ln w="28575" cap="flat" cmpd="sng">
            <a:solidFill>
              <a:schemeClr val="dk1"/>
            </a:solidFill>
            <a:prstDash val="solid"/>
            <a:round/>
            <a:headEnd type="none" w="sm" len="sm"/>
            <a:tailEnd type="none" w="sm" len="sm"/>
          </a:ln>
        </p:spPr>
      </p:cxnSp>
      <p:cxnSp>
        <p:nvCxnSpPr>
          <p:cNvPr id="147" name="Google Shape;147;p17"/>
          <p:cNvCxnSpPr/>
          <p:nvPr/>
        </p:nvCxnSpPr>
        <p:spPr>
          <a:xfrm>
            <a:off x="3200400" y="3238500"/>
            <a:ext cx="0" cy="819357"/>
          </a:xfrm>
          <a:prstGeom prst="straightConnector1">
            <a:avLst/>
          </a:prstGeom>
          <a:noFill/>
          <a:ln w="28575" cap="flat" cmpd="sng">
            <a:solidFill>
              <a:schemeClr val="dk1"/>
            </a:solidFill>
            <a:prstDash val="solid"/>
            <a:round/>
            <a:headEnd type="none" w="sm" len="sm"/>
            <a:tailEnd type="triangle" w="med" len="med"/>
          </a:ln>
        </p:spPr>
      </p:cxnSp>
      <p:cxnSp>
        <p:nvCxnSpPr>
          <p:cNvPr id="148" name="Google Shape;148;p17"/>
          <p:cNvCxnSpPr/>
          <p:nvPr/>
        </p:nvCxnSpPr>
        <p:spPr>
          <a:xfrm>
            <a:off x="8686800" y="3238500"/>
            <a:ext cx="0" cy="819357"/>
          </a:xfrm>
          <a:prstGeom prst="straightConnector1">
            <a:avLst/>
          </a:prstGeom>
          <a:noFill/>
          <a:ln w="28575" cap="flat" cmpd="sng">
            <a:solidFill>
              <a:schemeClr val="dk1"/>
            </a:solidFill>
            <a:prstDash val="solid"/>
            <a:round/>
            <a:headEnd type="none" w="sm" len="sm"/>
            <a:tailEnd type="triangle" w="med" len="med"/>
          </a:ln>
        </p:spPr>
      </p:cxnSp>
      <p:cxnSp>
        <p:nvCxnSpPr>
          <p:cNvPr id="149" name="Google Shape;149;p17"/>
          <p:cNvCxnSpPr/>
          <p:nvPr/>
        </p:nvCxnSpPr>
        <p:spPr>
          <a:xfrm>
            <a:off x="15346680" y="3238500"/>
            <a:ext cx="0" cy="819357"/>
          </a:xfrm>
          <a:prstGeom prst="straightConnector1">
            <a:avLst/>
          </a:prstGeom>
          <a:noFill/>
          <a:ln w="28575" cap="flat" cmpd="sng">
            <a:solidFill>
              <a:schemeClr val="dk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p:tgtEl>
                                          <p:spTgt spid="1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6"/>
                                        </p:tgtEl>
                                        <p:attrNameLst>
                                          <p:attrName>style.visibility</p:attrName>
                                        </p:attrNameLst>
                                      </p:cBhvr>
                                      <p:to>
                                        <p:strVal val="visible"/>
                                      </p:to>
                                    </p:set>
                                    <p:anim calcmode="lin" valueType="num">
                                      <p:cBhvr additive="base">
                                        <p:cTn id="12" dur="500"/>
                                        <p:tgtEl>
                                          <p:spTgt spid="136"/>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anim calcmode="lin" valueType="num">
                                      <p:cBhvr additive="base">
                                        <p:cTn id="15" dur="500"/>
                                        <p:tgtEl>
                                          <p:spTgt spid="14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7"/>
                                        </p:tgtEl>
                                        <p:attrNameLst>
                                          <p:attrName>style.visibility</p:attrName>
                                        </p:attrNameLst>
                                      </p:cBhvr>
                                      <p:to>
                                        <p:strVal val="visible"/>
                                      </p:to>
                                    </p:set>
                                    <p:anim calcmode="lin" valueType="num">
                                      <p:cBhvr additive="base">
                                        <p:cTn id="20" dur="500"/>
                                        <p:tgtEl>
                                          <p:spTgt spid="13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8"/>
                                        </p:tgtEl>
                                        <p:attrNameLst>
                                          <p:attrName>style.visibility</p:attrName>
                                        </p:attrNameLst>
                                      </p:cBhvr>
                                      <p:to>
                                        <p:strVal val="visible"/>
                                      </p:to>
                                    </p:set>
                                    <p:anim calcmode="lin" valueType="num">
                                      <p:cBhvr additive="base">
                                        <p:cTn id="25" dur="500"/>
                                        <p:tgtEl>
                                          <p:spTgt spid="138"/>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39"/>
                                        </p:tgtEl>
                                        <p:attrNameLst>
                                          <p:attrName>style.visibility</p:attrName>
                                        </p:attrNameLst>
                                      </p:cBhvr>
                                      <p:to>
                                        <p:strVal val="visible"/>
                                      </p:to>
                                    </p:set>
                                    <p:anim calcmode="lin" valueType="num">
                                      <p:cBhvr additive="base">
                                        <p:cTn id="28" dur="500"/>
                                        <p:tgtEl>
                                          <p:spTgt spid="13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3"/>
                                        </p:tgtEl>
                                        <p:attrNameLst>
                                          <p:attrName>style.visibility</p:attrName>
                                        </p:attrNameLst>
                                      </p:cBhvr>
                                      <p:to>
                                        <p:strVal val="visible"/>
                                      </p:to>
                                    </p:set>
                                    <p:anim calcmode="lin" valueType="num">
                                      <p:cBhvr additive="base">
                                        <p:cTn id="31" dur="500"/>
                                        <p:tgtEl>
                                          <p:spTgt spid="14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40"/>
                                        </p:tgtEl>
                                        <p:attrNameLst>
                                          <p:attrName>style.visibility</p:attrName>
                                        </p:attrNameLst>
                                      </p:cBhvr>
                                      <p:to>
                                        <p:strVal val="visible"/>
                                      </p:to>
                                    </p:set>
                                    <p:anim calcmode="lin" valueType="num">
                                      <p:cBhvr additive="base">
                                        <p:cTn id="36" dur="500"/>
                                        <p:tgtEl>
                                          <p:spTgt spid="14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1"/>
                                        </p:tgtEl>
                                        <p:attrNameLst>
                                          <p:attrName>style.visibility</p:attrName>
                                        </p:attrNameLst>
                                      </p:cBhvr>
                                      <p:to>
                                        <p:strVal val="visible"/>
                                      </p:to>
                                    </p:set>
                                    <p:anim calcmode="lin" valueType="num">
                                      <p:cBhvr additive="base">
                                        <p:cTn id="41" dur="500"/>
                                        <p:tgtEl>
                                          <p:spTgt spid="141"/>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44"/>
                                        </p:tgtEl>
                                        <p:attrNameLst>
                                          <p:attrName>style.visibility</p:attrName>
                                        </p:attrNameLst>
                                      </p:cBhvr>
                                      <p:to>
                                        <p:strVal val="visible"/>
                                      </p:to>
                                    </p:set>
                                    <p:anim calcmode="lin" valueType="num">
                                      <p:cBhvr additive="base">
                                        <p:cTn id="44" dur="500"/>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435"/>
        <p:cNvGrpSpPr/>
        <p:nvPr/>
      </p:nvGrpSpPr>
      <p:grpSpPr>
        <a:xfrm>
          <a:off x="0" y="0"/>
          <a:ext cx="0" cy="0"/>
          <a:chOff x="0" y="0"/>
          <a:chExt cx="0" cy="0"/>
        </a:xfrm>
      </p:grpSpPr>
      <p:pic>
        <p:nvPicPr>
          <p:cNvPr id="436" name="Google Shape;436;p62"/>
          <p:cNvPicPr preferRelativeResize="0"/>
          <p:nvPr/>
        </p:nvPicPr>
        <p:blipFill rotWithShape="1">
          <a:blip r:embed="rId3">
            <a:alphaModFix/>
          </a:blip>
          <a:srcRect/>
          <a:stretch/>
        </p:blipFill>
        <p:spPr>
          <a:xfrm rot="-7408585">
            <a:off x="4499355" y="-533795"/>
            <a:ext cx="9289290" cy="10369815"/>
          </a:xfrm>
          <a:prstGeom prst="rect">
            <a:avLst/>
          </a:prstGeom>
          <a:noFill/>
          <a:ln>
            <a:noFill/>
          </a:ln>
        </p:spPr>
      </p:pic>
      <p:sp>
        <p:nvSpPr>
          <p:cNvPr id="437" name="Google Shape;437;p62"/>
          <p:cNvSpPr txBox="1"/>
          <p:nvPr/>
        </p:nvSpPr>
        <p:spPr>
          <a:xfrm>
            <a:off x="4421807" y="4060287"/>
            <a:ext cx="9444385" cy="136524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000"/>
              <a:buFont typeface="Arial"/>
              <a:buNone/>
            </a:pPr>
            <a:r>
              <a:rPr lang="en-US" sz="9000" b="0" i="0" u="none" strike="noStrike" cap="none">
                <a:solidFill>
                  <a:srgbClr val="000000"/>
                </a:solidFill>
                <a:latin typeface="Fredoka"/>
                <a:ea typeface="Fredoka"/>
                <a:cs typeface="Fredoka"/>
                <a:sym typeface="Fredoka"/>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153"/>
        <p:cNvGrpSpPr/>
        <p:nvPr/>
      </p:nvGrpSpPr>
      <p:grpSpPr>
        <a:xfrm>
          <a:off x="0" y="0"/>
          <a:ext cx="0" cy="0"/>
          <a:chOff x="0" y="0"/>
          <a:chExt cx="0" cy="0"/>
        </a:xfrm>
      </p:grpSpPr>
      <p:sp>
        <p:nvSpPr>
          <p:cNvPr id="154" name="Google Shape;154;p18"/>
          <p:cNvSpPr txBox="1"/>
          <p:nvPr/>
        </p:nvSpPr>
        <p:spPr>
          <a:xfrm>
            <a:off x="5426475" y="309716"/>
            <a:ext cx="7435049"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500"/>
              <a:buFont typeface="Arial"/>
              <a:buNone/>
            </a:pPr>
            <a:r>
              <a:rPr lang="en-US" sz="5500" b="0" i="0" u="none" strike="noStrike" cap="none">
                <a:solidFill>
                  <a:srgbClr val="000000"/>
                </a:solidFill>
                <a:latin typeface="Overpass"/>
                <a:ea typeface="Overpass"/>
                <a:cs typeface="Overpass"/>
                <a:sym typeface="Overpass"/>
              </a:rPr>
              <a:t>Client Folder Structure</a:t>
            </a:r>
            <a:endParaRPr sz="5500" b="0" i="0" u="none" strike="noStrike" cap="none">
              <a:solidFill>
                <a:srgbClr val="000000"/>
              </a:solidFill>
              <a:latin typeface="Overpass"/>
              <a:ea typeface="Overpass"/>
              <a:cs typeface="Overpass"/>
              <a:sym typeface="Overpass"/>
            </a:endParaRPr>
          </a:p>
        </p:txBody>
      </p:sp>
      <p:pic>
        <p:nvPicPr>
          <p:cNvPr id="155" name="Google Shape;155;p18"/>
          <p:cNvPicPr preferRelativeResize="0"/>
          <p:nvPr/>
        </p:nvPicPr>
        <p:blipFill rotWithShape="1">
          <a:blip r:embed="rId3">
            <a:alphaModFix/>
          </a:blip>
          <a:srcRect/>
          <a:stretch/>
        </p:blipFill>
        <p:spPr>
          <a:xfrm>
            <a:off x="6400800" y="1011186"/>
            <a:ext cx="5589639" cy="9275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additive="base">
                                        <p:cTn id="7" dur="500"/>
                                        <p:tgtEl>
                                          <p:spTgt spid="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159"/>
        <p:cNvGrpSpPr/>
        <p:nvPr/>
      </p:nvGrpSpPr>
      <p:grpSpPr>
        <a:xfrm>
          <a:off x="0" y="0"/>
          <a:ext cx="0" cy="0"/>
          <a:chOff x="0" y="0"/>
          <a:chExt cx="0" cy="0"/>
        </a:xfrm>
      </p:grpSpPr>
      <p:sp>
        <p:nvSpPr>
          <p:cNvPr id="160" name="Google Shape;160;p19"/>
          <p:cNvSpPr txBox="1"/>
          <p:nvPr/>
        </p:nvSpPr>
        <p:spPr>
          <a:xfrm>
            <a:off x="1" y="309716"/>
            <a:ext cx="18288000"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3800" b="1" i="0" u="none" strike="noStrike" cap="none">
                <a:solidFill>
                  <a:schemeClr val="dk1"/>
                </a:solidFill>
                <a:latin typeface="Calibri"/>
                <a:ea typeface="Calibri"/>
                <a:cs typeface="Calibri"/>
                <a:sym typeface="Calibri"/>
              </a:rPr>
              <a:t>Now let's understand the Front-End of the Application</a:t>
            </a:r>
            <a:endParaRPr/>
          </a:p>
        </p:txBody>
      </p:sp>
      <p:sp>
        <p:nvSpPr>
          <p:cNvPr id="161" name="Google Shape;161;p19"/>
          <p:cNvSpPr txBox="1"/>
          <p:nvPr/>
        </p:nvSpPr>
        <p:spPr>
          <a:xfrm>
            <a:off x="398207" y="1120878"/>
            <a:ext cx="914400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sng" strike="noStrike" cap="none">
                <a:solidFill>
                  <a:schemeClr val="dk2"/>
                </a:solidFill>
                <a:latin typeface="Overpass"/>
                <a:ea typeface="Overpass"/>
                <a:cs typeface="Overpass"/>
                <a:sym typeface="Overpass"/>
              </a:rPr>
              <a:t>React</a:t>
            </a:r>
            <a:r>
              <a:rPr lang="en-US" sz="2400" b="0" i="0" u="none" strike="noStrike" cap="none">
                <a:solidFill>
                  <a:srgbClr val="000000"/>
                </a:solidFill>
                <a:latin typeface="Overpass"/>
                <a:ea typeface="Overpass"/>
                <a:cs typeface="Overpass"/>
                <a:sym typeface="Overpass"/>
              </a:rPr>
              <a:t>:</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Overpass"/>
                <a:ea typeface="Overpass"/>
                <a:cs typeface="Overpass"/>
                <a:sym typeface="Overpass"/>
              </a:rPr>
              <a:t>      A JavaScript library for building user interfaces, allowing developers to create reusable components and efficiently update the UI based on changes in data.</a:t>
            </a:r>
            <a:endParaRPr sz="2400" b="0" i="0" u="none" strike="noStrike" cap="none">
              <a:solidFill>
                <a:srgbClr val="000000"/>
              </a:solidFill>
              <a:latin typeface="Overpass"/>
              <a:ea typeface="Overpass"/>
              <a:cs typeface="Overpass"/>
              <a:sym typeface="Overpass"/>
            </a:endParaRPr>
          </a:p>
        </p:txBody>
      </p:sp>
      <p:sp>
        <p:nvSpPr>
          <p:cNvPr id="162" name="Google Shape;162;p19"/>
          <p:cNvSpPr txBox="1"/>
          <p:nvPr/>
        </p:nvSpPr>
        <p:spPr>
          <a:xfrm>
            <a:off x="10198509" y="1120878"/>
            <a:ext cx="7565922"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sng" strike="noStrike" cap="none">
                <a:solidFill>
                  <a:schemeClr val="dk2"/>
                </a:solidFill>
                <a:latin typeface="Overpass"/>
                <a:ea typeface="Overpass"/>
                <a:cs typeface="Overpass"/>
                <a:sym typeface="Overpass"/>
              </a:rPr>
              <a:t>React Hooks:</a:t>
            </a:r>
            <a:endParaRPr/>
          </a:p>
          <a:p>
            <a:pPr marL="0" marR="0" lvl="0" indent="0" algn="l" rtl="0">
              <a:lnSpc>
                <a:spcPct val="100000"/>
              </a:lnSpc>
              <a:spcBef>
                <a:spcPts val="0"/>
              </a:spcBef>
              <a:spcAft>
                <a:spcPts val="0"/>
              </a:spcAft>
              <a:buNone/>
            </a:pPr>
            <a:r>
              <a:rPr lang="en-US" sz="2400" b="0" i="0" u="none" strike="noStrike" cap="none">
                <a:solidFill>
                  <a:schemeClr val="dk1"/>
                </a:solidFill>
                <a:latin typeface="Overpass"/>
                <a:ea typeface="Overpass"/>
                <a:cs typeface="Overpass"/>
                <a:sym typeface="Overpass"/>
              </a:rPr>
              <a:t>                 These are the functions in React (e.g., useState, useEffect) that allow developers to manage state and side effects in functional components.</a:t>
            </a:r>
            <a:endParaRPr sz="2400" b="0" i="0" u="none" strike="noStrike" cap="none">
              <a:solidFill>
                <a:schemeClr val="dk1"/>
              </a:solidFill>
              <a:latin typeface="Overpass"/>
              <a:ea typeface="Overpass"/>
              <a:cs typeface="Overpass"/>
              <a:sym typeface="Overpass"/>
            </a:endParaRPr>
          </a:p>
        </p:txBody>
      </p:sp>
      <p:sp>
        <p:nvSpPr>
          <p:cNvPr id="163" name="Google Shape;163;p19"/>
          <p:cNvSpPr txBox="1"/>
          <p:nvPr/>
        </p:nvSpPr>
        <p:spPr>
          <a:xfrm>
            <a:off x="10198509" y="3573840"/>
            <a:ext cx="808949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sng" strike="noStrike" cap="none">
                <a:solidFill>
                  <a:schemeClr val="dk2"/>
                </a:solidFill>
                <a:latin typeface="Overpass"/>
                <a:ea typeface="Overpass"/>
                <a:cs typeface="Overpass"/>
                <a:sym typeface="Overpass"/>
              </a:rPr>
              <a:t>React Router:</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Overpass"/>
                <a:ea typeface="Overpass"/>
                <a:cs typeface="Overpass"/>
                <a:sym typeface="Overpass"/>
              </a:rPr>
              <a:t>      A library for React that enables navigation between different pages or views, allowing the creation of single-page applications with dynamic routing.</a:t>
            </a:r>
            <a:endParaRPr sz="2400" b="0" i="0" u="none" strike="noStrike" cap="none">
              <a:solidFill>
                <a:srgbClr val="000000"/>
              </a:solidFill>
              <a:latin typeface="Overpass"/>
              <a:ea typeface="Overpass"/>
              <a:cs typeface="Overpass"/>
              <a:sym typeface="Overpass"/>
            </a:endParaRPr>
          </a:p>
        </p:txBody>
      </p:sp>
      <p:sp>
        <p:nvSpPr>
          <p:cNvPr id="164" name="Google Shape;164;p19"/>
          <p:cNvSpPr txBox="1"/>
          <p:nvPr/>
        </p:nvSpPr>
        <p:spPr>
          <a:xfrm>
            <a:off x="398207" y="3580789"/>
            <a:ext cx="914400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sng" strike="noStrike" cap="none">
                <a:solidFill>
                  <a:schemeClr val="dk2"/>
                </a:solidFill>
                <a:latin typeface="Overpass"/>
                <a:ea typeface="Overpass"/>
                <a:cs typeface="Overpass"/>
                <a:sym typeface="Overpass"/>
              </a:rPr>
              <a:t>Context API</a:t>
            </a:r>
            <a:r>
              <a:rPr lang="en-US" sz="2400" b="0" i="0" u="none" strike="noStrike" cap="none">
                <a:solidFill>
                  <a:schemeClr val="dk2"/>
                </a:solidFill>
                <a:latin typeface="Overpass"/>
                <a:ea typeface="Overpass"/>
                <a:cs typeface="Overpass"/>
                <a:sym typeface="Overpass"/>
              </a:rPr>
              <a:t>:</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Overpass"/>
                <a:ea typeface="Overpass"/>
                <a:cs typeface="Overpass"/>
                <a:sym typeface="Overpass"/>
              </a:rPr>
              <a:t>      A feature in React used for managing global state, enabling data sharing between components without the need for prop drilling.</a:t>
            </a:r>
            <a:endParaRPr sz="2400" b="0" i="0" u="none" strike="noStrike" cap="none">
              <a:solidFill>
                <a:srgbClr val="000000"/>
              </a:solidFill>
              <a:latin typeface="Overpass"/>
              <a:ea typeface="Overpass"/>
              <a:cs typeface="Overpass"/>
              <a:sym typeface="Overpass"/>
            </a:endParaRPr>
          </a:p>
        </p:txBody>
      </p:sp>
      <p:sp>
        <p:nvSpPr>
          <p:cNvPr id="165" name="Google Shape;165;p19"/>
          <p:cNvSpPr txBox="1"/>
          <p:nvPr/>
        </p:nvSpPr>
        <p:spPr>
          <a:xfrm>
            <a:off x="398207" y="5721752"/>
            <a:ext cx="914400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sng" strike="noStrike" cap="none" dirty="0">
                <a:solidFill>
                  <a:schemeClr val="dk2"/>
                </a:solidFill>
                <a:latin typeface="Overpass"/>
                <a:ea typeface="Overpass"/>
                <a:cs typeface="Overpass"/>
                <a:sym typeface="Overpass"/>
              </a:rPr>
              <a:t>Bootstrap:</a:t>
            </a:r>
            <a:r>
              <a:rPr lang="en-US" sz="2400" b="0" i="0" u="none" strike="noStrike" cap="none" dirty="0">
                <a:solidFill>
                  <a:srgbClr val="000000"/>
                </a:solidFill>
                <a:latin typeface="Overpass"/>
                <a:ea typeface="Overpass"/>
                <a:cs typeface="Overpass"/>
                <a:sym typeface="Overpass"/>
              </a:rPr>
              <a:t>      </a:t>
            </a:r>
            <a:endParaRPr dirty="0"/>
          </a:p>
          <a:p>
            <a:pPr marL="0" marR="0" lvl="0" indent="0" algn="l" rtl="0">
              <a:lnSpc>
                <a:spcPct val="100000"/>
              </a:lnSpc>
              <a:spcBef>
                <a:spcPts val="0"/>
              </a:spcBef>
              <a:spcAft>
                <a:spcPts val="0"/>
              </a:spcAft>
              <a:buNone/>
            </a:pPr>
            <a:r>
              <a:rPr lang="en-US" sz="2400" b="0" i="0" u="none" strike="noStrike" cap="none" dirty="0">
                <a:solidFill>
                  <a:srgbClr val="000000"/>
                </a:solidFill>
                <a:latin typeface="Overpass"/>
                <a:ea typeface="Overpass"/>
                <a:cs typeface="Overpass"/>
                <a:sym typeface="Overpass"/>
              </a:rPr>
              <a:t>           A popular CSS framework that simplifies responsive and modern web design by providing pre-designed components and utility classes.</a:t>
            </a:r>
            <a:endParaRPr sz="2400" b="0" i="0" u="none" strike="noStrike" cap="none" dirty="0">
              <a:solidFill>
                <a:srgbClr val="000000"/>
              </a:solidFill>
              <a:latin typeface="Overpass"/>
              <a:ea typeface="Overpass"/>
              <a:cs typeface="Overpass"/>
              <a:sym typeface="Overpass"/>
            </a:endParaRPr>
          </a:p>
        </p:txBody>
      </p:sp>
      <p:sp>
        <p:nvSpPr>
          <p:cNvPr id="166" name="Google Shape;166;p19"/>
          <p:cNvSpPr txBox="1"/>
          <p:nvPr/>
        </p:nvSpPr>
        <p:spPr>
          <a:xfrm>
            <a:off x="10198509" y="5721752"/>
            <a:ext cx="820747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sng" strike="noStrike" cap="none">
                <a:solidFill>
                  <a:schemeClr val="dk2"/>
                </a:solidFill>
                <a:latin typeface="Overpass"/>
                <a:ea typeface="Overpass"/>
                <a:cs typeface="Overpass"/>
                <a:sym typeface="Overpass"/>
              </a:rPr>
              <a:t>Axios</a:t>
            </a:r>
            <a:r>
              <a:rPr lang="en-US" sz="2400" b="0" i="0" u="none" strike="noStrike" cap="none">
                <a:solidFill>
                  <a:schemeClr val="dk2"/>
                </a:solidFill>
                <a:latin typeface="Overpass"/>
                <a:ea typeface="Overpass"/>
                <a:cs typeface="Overpass"/>
                <a:sym typeface="Overpass"/>
              </a:rPr>
              <a:t>:</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Overpass"/>
                <a:ea typeface="Overpass"/>
                <a:cs typeface="Overpass"/>
                <a:sym typeface="Overpass"/>
              </a:rPr>
              <a:t>      A promise-based JavaScript library used to make HTTP requests, simplifying API calls and handling responses in both frontend and backend applications.</a:t>
            </a:r>
            <a:endParaRPr sz="2400" b="0" i="0" u="none" strike="noStrike" cap="none">
              <a:solidFill>
                <a:srgbClr val="000000"/>
              </a:solidFill>
              <a:latin typeface="Overpass"/>
              <a:ea typeface="Overpass"/>
              <a:cs typeface="Overpass"/>
              <a:sym typeface="Overpass"/>
            </a:endParaRPr>
          </a:p>
        </p:txBody>
      </p:sp>
      <p:sp>
        <p:nvSpPr>
          <p:cNvPr id="167" name="Google Shape;167;p19"/>
          <p:cNvSpPr txBox="1"/>
          <p:nvPr/>
        </p:nvSpPr>
        <p:spPr>
          <a:xfrm>
            <a:off x="4572000" y="7965793"/>
            <a:ext cx="914400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sng" strike="noStrike" cap="none">
                <a:solidFill>
                  <a:schemeClr val="dk2"/>
                </a:solidFill>
                <a:latin typeface="Overpass"/>
                <a:ea typeface="Overpass"/>
                <a:cs typeface="Overpass"/>
                <a:sym typeface="Overpass"/>
              </a:rPr>
              <a:t>React Icons</a:t>
            </a:r>
            <a:r>
              <a:rPr lang="en-US" sz="2400" b="0" i="0" u="none" strike="noStrike" cap="none">
                <a:solidFill>
                  <a:schemeClr val="dk2"/>
                </a:solidFill>
                <a:latin typeface="Overpass"/>
                <a:ea typeface="Overpass"/>
                <a:cs typeface="Overpass"/>
                <a:sym typeface="Overpass"/>
              </a:rPr>
              <a:t>:</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Overpass"/>
                <a:ea typeface="Overpass"/>
                <a:cs typeface="Overpass"/>
                <a:sym typeface="Overpass"/>
              </a:rPr>
              <a:t>      A library of ready-to-use icons compatible with React, offering a wide range of customizable icons from popular icon packs.</a:t>
            </a:r>
            <a:endParaRPr sz="2400" b="0" i="0" u="none" strike="noStrike" cap="none">
              <a:solidFill>
                <a:srgbClr val="000000"/>
              </a:solidFill>
              <a:latin typeface="Overpass"/>
              <a:ea typeface="Overpass"/>
              <a:cs typeface="Overpass"/>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additive="base">
                                        <p:cTn id="7" dur="500"/>
                                        <p:tgtEl>
                                          <p:spTgt spid="16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 calcmode="lin" valueType="num">
                                      <p:cBhvr additive="base">
                                        <p:cTn id="12" dur="500"/>
                                        <p:tgtEl>
                                          <p:spTgt spid="16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4"/>
                                        </p:tgtEl>
                                        <p:attrNameLst>
                                          <p:attrName>style.visibility</p:attrName>
                                        </p:attrNameLst>
                                      </p:cBhvr>
                                      <p:to>
                                        <p:strVal val="visible"/>
                                      </p:to>
                                    </p:set>
                                    <p:anim calcmode="lin" valueType="num">
                                      <p:cBhvr additive="base">
                                        <p:cTn id="17" dur="500"/>
                                        <p:tgtEl>
                                          <p:spTgt spid="16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3"/>
                                        </p:tgtEl>
                                        <p:attrNameLst>
                                          <p:attrName>style.visibility</p:attrName>
                                        </p:attrNameLst>
                                      </p:cBhvr>
                                      <p:to>
                                        <p:strVal val="visible"/>
                                      </p:to>
                                    </p:set>
                                    <p:anim calcmode="lin" valueType="num">
                                      <p:cBhvr additive="base">
                                        <p:cTn id="22" dur="500"/>
                                        <p:tgtEl>
                                          <p:spTgt spid="16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5"/>
                                        </p:tgtEl>
                                        <p:attrNameLst>
                                          <p:attrName>style.visibility</p:attrName>
                                        </p:attrNameLst>
                                      </p:cBhvr>
                                      <p:to>
                                        <p:strVal val="visible"/>
                                      </p:to>
                                    </p:set>
                                    <p:anim calcmode="lin" valueType="num">
                                      <p:cBhvr additive="base">
                                        <p:cTn id="27" dur="500"/>
                                        <p:tgtEl>
                                          <p:spTgt spid="16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6"/>
                                        </p:tgtEl>
                                        <p:attrNameLst>
                                          <p:attrName>style.visibility</p:attrName>
                                        </p:attrNameLst>
                                      </p:cBhvr>
                                      <p:to>
                                        <p:strVal val="visible"/>
                                      </p:to>
                                    </p:set>
                                    <p:anim calcmode="lin" valueType="num">
                                      <p:cBhvr additive="base">
                                        <p:cTn id="32" dur="500"/>
                                        <p:tgtEl>
                                          <p:spTgt spid="16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7"/>
                                        </p:tgtEl>
                                        <p:attrNameLst>
                                          <p:attrName>style.visibility</p:attrName>
                                        </p:attrNameLst>
                                      </p:cBhvr>
                                      <p:to>
                                        <p:strVal val="visible"/>
                                      </p:to>
                                    </p:set>
                                    <p:anim calcmode="lin" valueType="num">
                                      <p:cBhvr additive="base">
                                        <p:cTn id="37" dur="500"/>
                                        <p:tgtEl>
                                          <p:spTgt spid="1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171"/>
        <p:cNvGrpSpPr/>
        <p:nvPr/>
      </p:nvGrpSpPr>
      <p:grpSpPr>
        <a:xfrm>
          <a:off x="0" y="0"/>
          <a:ext cx="0" cy="0"/>
          <a:chOff x="0" y="0"/>
          <a:chExt cx="0" cy="0"/>
        </a:xfrm>
      </p:grpSpPr>
      <p:sp>
        <p:nvSpPr>
          <p:cNvPr id="172" name="Google Shape;172;p20"/>
          <p:cNvSpPr txBox="1"/>
          <p:nvPr/>
        </p:nvSpPr>
        <p:spPr>
          <a:xfrm>
            <a:off x="8078644" y="0"/>
            <a:ext cx="2130711"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500"/>
              <a:buFont typeface="Arial"/>
              <a:buNone/>
            </a:pPr>
            <a:r>
              <a:rPr lang="en-US" sz="5500" b="0" i="0" u="none" strike="noStrike" cap="none">
                <a:solidFill>
                  <a:srgbClr val="000000"/>
                </a:solidFill>
                <a:latin typeface="Overpass"/>
                <a:ea typeface="Overpass"/>
                <a:cs typeface="Overpass"/>
                <a:sym typeface="Overpass"/>
              </a:rPr>
              <a:t>App.js</a:t>
            </a:r>
            <a:endParaRPr sz="5500" b="0" i="0" u="none" strike="noStrike" cap="none">
              <a:solidFill>
                <a:srgbClr val="000000"/>
              </a:solidFill>
              <a:latin typeface="Overpass"/>
              <a:ea typeface="Overpass"/>
              <a:cs typeface="Overpass"/>
              <a:sym typeface="Overpass"/>
            </a:endParaRPr>
          </a:p>
        </p:txBody>
      </p:sp>
      <p:pic>
        <p:nvPicPr>
          <p:cNvPr id="173" name="Google Shape;173;p20"/>
          <p:cNvPicPr preferRelativeResize="0"/>
          <p:nvPr/>
        </p:nvPicPr>
        <p:blipFill rotWithShape="1">
          <a:blip r:embed="rId3">
            <a:alphaModFix/>
          </a:blip>
          <a:srcRect/>
          <a:stretch/>
        </p:blipFill>
        <p:spPr>
          <a:xfrm>
            <a:off x="5958348" y="938719"/>
            <a:ext cx="6481762" cy="93482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500"/>
                                        <p:tgtEl>
                                          <p:spTgt spid="1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Shape 177"/>
        <p:cNvGrpSpPr/>
        <p:nvPr/>
      </p:nvGrpSpPr>
      <p:grpSpPr>
        <a:xfrm>
          <a:off x="0" y="0"/>
          <a:ext cx="0" cy="0"/>
          <a:chOff x="0" y="0"/>
          <a:chExt cx="0" cy="0"/>
        </a:xfrm>
      </p:grpSpPr>
      <p:sp>
        <p:nvSpPr>
          <p:cNvPr id="178" name="Google Shape;178;p21"/>
          <p:cNvSpPr txBox="1"/>
          <p:nvPr/>
        </p:nvSpPr>
        <p:spPr>
          <a:xfrm>
            <a:off x="5925937" y="-110232"/>
            <a:ext cx="6436125" cy="22057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7200"/>
              <a:buFont typeface="Arial"/>
              <a:buNone/>
            </a:pPr>
            <a:r>
              <a:rPr lang="en-US" sz="7200" b="0" i="0" u="none" strike="noStrike" cap="none">
                <a:solidFill>
                  <a:srgbClr val="000000"/>
                </a:solidFill>
                <a:latin typeface="Overpass"/>
                <a:ea typeface="Overpass"/>
                <a:cs typeface="Overpass"/>
                <a:sym typeface="Overpass"/>
              </a:rPr>
              <a:t>Setup Instructions</a:t>
            </a:r>
            <a:endParaRPr sz="1400" b="0" i="0" u="none" strike="noStrike" cap="none">
              <a:solidFill>
                <a:srgbClr val="000000"/>
              </a:solidFill>
              <a:latin typeface="Arial"/>
              <a:ea typeface="Arial"/>
              <a:cs typeface="Arial"/>
              <a:sym typeface="Arial"/>
            </a:endParaRPr>
          </a:p>
        </p:txBody>
      </p:sp>
      <p:pic>
        <p:nvPicPr>
          <p:cNvPr id="179" name="Google Shape;179;p21"/>
          <p:cNvPicPr preferRelativeResize="0"/>
          <p:nvPr/>
        </p:nvPicPr>
        <p:blipFill rotWithShape="1">
          <a:blip r:embed="rId3">
            <a:alphaModFix/>
          </a:blip>
          <a:srcRect/>
          <a:stretch/>
        </p:blipFill>
        <p:spPr>
          <a:xfrm>
            <a:off x="152400" y="2095500"/>
            <a:ext cx="4648200" cy="4648200"/>
          </a:xfrm>
          <a:prstGeom prst="rect">
            <a:avLst/>
          </a:prstGeom>
          <a:noFill/>
          <a:ln>
            <a:noFill/>
          </a:ln>
        </p:spPr>
      </p:pic>
      <p:sp>
        <p:nvSpPr>
          <p:cNvPr id="180" name="Google Shape;180;p21"/>
          <p:cNvSpPr txBox="1"/>
          <p:nvPr/>
        </p:nvSpPr>
        <p:spPr>
          <a:xfrm>
            <a:off x="5486400" y="2476500"/>
            <a:ext cx="12801600" cy="63555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Overpass"/>
                <a:ea typeface="Overpass"/>
                <a:cs typeface="Overpass"/>
                <a:sym typeface="Overpass"/>
              </a:rPr>
              <a:t>Pre-Requisite:</a:t>
            </a:r>
            <a:endParaRPr sz="1800" b="0" i="0" u="none" strike="noStrike" cap="none">
              <a:solidFill>
                <a:schemeClr val="dk1"/>
              </a:solidFill>
              <a:latin typeface="Overpass"/>
              <a:ea typeface="Overpass"/>
              <a:cs typeface="Overpass"/>
              <a:sym typeface="Overpas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verpass"/>
                <a:ea typeface="Overpass"/>
                <a:cs typeface="Overpass"/>
                <a:sym typeface="Overpass"/>
              </a:rPr>
              <a:t>                To develop a full stack food ordering app using React JS, Node.js, and MongoDB, there are  several prerequisites you should consider. Here are the key prerequisites for developing such an application:</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Calibri"/>
              <a:buNone/>
            </a:pPr>
            <a:endParaRPr sz="18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00"/>
              </a:spcBef>
              <a:spcAft>
                <a:spcPts val="0"/>
              </a:spcAft>
              <a:buClr>
                <a:schemeClr val="dk1"/>
              </a:buClr>
              <a:buSzPts val="2000"/>
              <a:buFont typeface="Calibri"/>
              <a:buAutoNum type="alphaLcParenR"/>
            </a:pPr>
            <a:r>
              <a:rPr lang="en-US" sz="2000" b="1" i="0" u="none" strike="noStrike" cap="none">
                <a:solidFill>
                  <a:schemeClr val="dk1"/>
                </a:solidFill>
                <a:latin typeface="Overpass"/>
                <a:ea typeface="Overpass"/>
                <a:cs typeface="Overpass"/>
                <a:sym typeface="Overpass"/>
              </a:rPr>
              <a:t>Node.js and npm: </a:t>
            </a:r>
            <a:r>
              <a:rPr lang="en-US" sz="2000" b="0" i="0" u="none" strike="noStrike" cap="none">
                <a:solidFill>
                  <a:schemeClr val="dk1"/>
                </a:solidFill>
                <a:latin typeface="Overpass"/>
                <a:ea typeface="Overpass"/>
                <a:cs typeface="Overpass"/>
                <a:sym typeface="Overpass"/>
              </a:rPr>
              <a:t>Install Node.js, which includes npm (Node Package Manager), on your development machine. Node.js is required to run JavaScript on the server side. </a:t>
            </a:r>
            <a:r>
              <a:rPr lang="en-US" sz="2000" b="1" i="0" u="none" strike="noStrike" cap="none">
                <a:solidFill>
                  <a:schemeClr val="dk1"/>
                </a:solidFill>
                <a:latin typeface="Overpass"/>
                <a:ea typeface="Overpass"/>
                <a:cs typeface="Overpass"/>
                <a:sym typeface="Overpass"/>
              </a:rPr>
              <a:t> </a:t>
            </a:r>
            <a:endParaRPr sz="2000" b="0" i="0" u="none" strike="noStrike" cap="none">
              <a:solidFill>
                <a:schemeClr val="dk1"/>
              </a:solidFill>
              <a:latin typeface="Overpass"/>
              <a:ea typeface="Overpass"/>
              <a:cs typeface="Overpass"/>
              <a:sym typeface="Overpass"/>
            </a:endParaRPr>
          </a:p>
          <a:p>
            <a:pPr marL="342900" marR="0" lvl="0" indent="-342900" algn="l" rtl="0">
              <a:lnSpc>
                <a:spcPct val="100000"/>
              </a:lnSpc>
              <a:spcBef>
                <a:spcPts val="600"/>
              </a:spcBef>
              <a:spcAft>
                <a:spcPts val="0"/>
              </a:spcAft>
              <a:buClr>
                <a:schemeClr val="dk1"/>
              </a:buClr>
              <a:buSzPts val="2000"/>
              <a:buFont typeface="Calibri"/>
              <a:buAutoNum type="alphaLcParenR"/>
            </a:pPr>
            <a:r>
              <a:rPr lang="en-US" sz="2000" b="1" i="0" u="none" strike="noStrike" cap="none">
                <a:solidFill>
                  <a:schemeClr val="dk1"/>
                </a:solidFill>
                <a:latin typeface="Overpass"/>
                <a:ea typeface="Overpass"/>
                <a:cs typeface="Overpass"/>
                <a:sym typeface="Overpass"/>
              </a:rPr>
              <a:t>MongoDB: </a:t>
            </a:r>
            <a:r>
              <a:rPr lang="en-US" sz="2000" b="0" i="0" u="none" strike="noStrike" cap="none">
                <a:solidFill>
                  <a:schemeClr val="dk1"/>
                </a:solidFill>
                <a:latin typeface="Overpass"/>
                <a:ea typeface="Overpass"/>
                <a:cs typeface="Overpass"/>
                <a:sym typeface="Overpass"/>
              </a:rPr>
              <a:t>Set up a MongoDB database to store hotel and booking information. Install MongoDB locally or use a cloud-based MongoDB service.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Calibri"/>
              <a:buAutoNum type="alphaLcParenR"/>
            </a:pPr>
            <a:r>
              <a:rPr lang="en-US" sz="2000" b="1" i="0" u="none" strike="noStrike" cap="none">
                <a:solidFill>
                  <a:schemeClr val="dk1"/>
                </a:solidFill>
                <a:latin typeface="Overpass"/>
                <a:ea typeface="Overpass"/>
                <a:cs typeface="Overpass"/>
                <a:sym typeface="Overpass"/>
              </a:rPr>
              <a:t>Express.js: </a:t>
            </a:r>
            <a:r>
              <a:rPr lang="en-US" sz="2000" b="0" i="0" u="none" strike="noStrike" cap="none">
                <a:solidFill>
                  <a:schemeClr val="dk1"/>
                </a:solidFill>
                <a:latin typeface="Overpass"/>
                <a:ea typeface="Overpass"/>
                <a:cs typeface="Overpass"/>
                <a:sym typeface="Overpass"/>
              </a:rPr>
              <a:t>Express.js is a web application framework for Node.js. Install Express.js to handle  client-side routing, middleware, and API development.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Calibri"/>
              <a:buAutoNum type="alphaLcParenR"/>
            </a:pPr>
            <a:r>
              <a:rPr lang="en-US" sz="2000" b="1" i="0" u="none" strike="noStrike" cap="none">
                <a:solidFill>
                  <a:schemeClr val="dk1"/>
                </a:solidFill>
                <a:latin typeface="Overpass"/>
                <a:ea typeface="Overpass"/>
                <a:cs typeface="Overpass"/>
                <a:sym typeface="Overpass"/>
              </a:rPr>
              <a:t>React.js</a:t>
            </a:r>
            <a:r>
              <a:rPr lang="en-US" sz="2000" b="0" i="0" u="none" strike="noStrike" cap="none">
                <a:solidFill>
                  <a:schemeClr val="dk1"/>
                </a:solidFill>
                <a:latin typeface="Overpass"/>
                <a:ea typeface="Overpass"/>
                <a:cs typeface="Overpass"/>
                <a:sym typeface="Overpass"/>
              </a:rPr>
              <a:t>: React.js is a popular JavaScript library for building user interfaces. It enables developers to  create interactive and reusable UI components, making it easier to build dynamic and responsive web  applications.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Calibri"/>
              <a:buAutoNum type="alphaLcParenR"/>
            </a:pPr>
            <a:r>
              <a:rPr lang="en-US" sz="2000" b="1" i="0" u="none" strike="noStrike" cap="none">
                <a:solidFill>
                  <a:schemeClr val="dk1"/>
                </a:solidFill>
                <a:latin typeface="Overpass"/>
                <a:ea typeface="Overpass"/>
                <a:cs typeface="Overpass"/>
                <a:sym typeface="Overpass"/>
              </a:rPr>
              <a:t>HTML, CSS, and JavaScript: </a:t>
            </a:r>
            <a:r>
              <a:rPr lang="en-US" sz="2000" b="0" i="0" u="none" strike="noStrike" cap="none">
                <a:solidFill>
                  <a:schemeClr val="dk1"/>
                </a:solidFill>
                <a:latin typeface="Overpass"/>
                <a:ea typeface="Overpass"/>
                <a:cs typeface="Overpass"/>
                <a:sym typeface="Overpass"/>
              </a:rPr>
              <a:t>Basic knowledge of HTML for creating the structure of your app, CSS for styling, and JavaScript for client-side interactivity is essential.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Calibri"/>
              <a:buAutoNum type="alphaLcParenR"/>
            </a:pPr>
            <a:r>
              <a:rPr lang="en-US" sz="2000" b="1" i="0" u="none" strike="noStrike" cap="none">
                <a:solidFill>
                  <a:schemeClr val="dk1"/>
                </a:solidFill>
                <a:latin typeface="Overpass"/>
                <a:ea typeface="Overpass"/>
                <a:cs typeface="Overpass"/>
                <a:sym typeface="Overpass"/>
              </a:rPr>
              <a:t>Database Connectivity: </a:t>
            </a:r>
            <a:r>
              <a:rPr lang="en-US" sz="2000" b="0" i="0" u="none" strike="noStrike" cap="none">
                <a:solidFill>
                  <a:schemeClr val="dk1"/>
                </a:solidFill>
                <a:latin typeface="Overpass"/>
                <a:ea typeface="Overpass"/>
                <a:cs typeface="Overpass"/>
                <a:sym typeface="Overpass"/>
              </a:rPr>
              <a:t>Use a MongoDB driver or an Object Document Mapping (ODM)  library like Mongoose to connect your Node.js server with the MongoDB database and perform  CRUD (Create, Read, Update, Delete) operations.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Calibri"/>
              <a:buAutoNum type="alphaLcParenR"/>
            </a:pPr>
            <a:r>
              <a:rPr lang="en-US" sz="2000" b="1" i="0" u="none" strike="noStrike" cap="none">
                <a:solidFill>
                  <a:schemeClr val="dk1"/>
                </a:solidFill>
                <a:latin typeface="Overpass"/>
                <a:ea typeface="Overpass"/>
                <a:cs typeface="Overpass"/>
                <a:sym typeface="Overpass"/>
              </a:rPr>
              <a:t>Version Control</a:t>
            </a:r>
            <a:r>
              <a:rPr lang="en-US" sz="2000" b="0" i="0" u="none" strike="noStrike" cap="none">
                <a:solidFill>
                  <a:schemeClr val="dk1"/>
                </a:solidFill>
                <a:latin typeface="Overpass"/>
                <a:ea typeface="Overpass"/>
                <a:cs typeface="Overpass"/>
                <a:sym typeface="Overpass"/>
              </a:rPr>
              <a:t>: Use Git for version control, enabling collaboration and tracking  changes throughout the development process. Platforms like GitHub or Bitbucket can host  your repository.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p:tgtEl>
                                          <p:spTgt spid="1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3414</Words>
  <Application>Microsoft Office PowerPoint</Application>
  <PresentationFormat>Custom</PresentationFormat>
  <Paragraphs>392</Paragraphs>
  <Slides>50</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Overpass</vt:lpstr>
      <vt:lpstr>Fredoka</vt:lpstr>
      <vt:lpstr>Consolas</vt:lpstr>
      <vt:lpstr>Arial</vt:lpstr>
      <vt:lpstr>Times New Roman</vt:lpstr>
      <vt:lpstr>Roboto Mono</vt:lpstr>
      <vt:lpstr>Noto Sans Symbols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 M</dc:creator>
  <cp:lastModifiedBy>Bharath M</cp:lastModifiedBy>
  <cp:revision>1</cp:revision>
  <dcterms:modified xsi:type="dcterms:W3CDTF">2024-12-09T23:49:01Z</dcterms:modified>
</cp:coreProperties>
</file>